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3"/>
  </p:notesMasterIdLst>
  <p:sldIdLst>
    <p:sldId id="256" r:id="rId2"/>
    <p:sldId id="269" r:id="rId3"/>
    <p:sldId id="274" r:id="rId4"/>
    <p:sldId id="287" r:id="rId5"/>
    <p:sldId id="288" r:id="rId6"/>
    <p:sldId id="286" r:id="rId7"/>
    <p:sldId id="260" r:id="rId8"/>
    <p:sldId id="290" r:id="rId9"/>
    <p:sldId id="291" r:id="rId10"/>
    <p:sldId id="292" r:id="rId11"/>
    <p:sldId id="28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47F"/>
    <a:srgbClr val="8496A6"/>
    <a:srgbClr val="DBE0E5"/>
    <a:srgbClr val="E10601"/>
    <a:srgbClr val="8F9CA7"/>
    <a:srgbClr val="FE5854"/>
    <a:srgbClr val="008FFA"/>
    <a:srgbClr val="FD0701"/>
    <a:srgbClr val="FFC729"/>
    <a:srgbClr val="FF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18B961-9118-4CEA-A9EA-357B6A47ADE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3AB3A5B-2050-4D69-A0B1-A0E34E56B8DC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pl-PL" sz="1800" b="0" dirty="0">
              <a:latin typeface="Aptos" panose="020B0004020202020204" pitchFamily="34" charset="0"/>
            </a:rPr>
            <a:t>P</a:t>
          </a:r>
          <a:r>
            <a:rPr lang="en-US" sz="1800" b="0" dirty="0">
              <a:latin typeface="Aptos" panose="020B0004020202020204" pitchFamily="34" charset="0"/>
            </a:rPr>
            <a:t>reprocessing of EEG data. Artefact correction and </a:t>
          </a:r>
          <a:r>
            <a:rPr lang="en-GB" sz="1800" b="0" dirty="0">
              <a:latin typeface="Aptos" panose="020B0004020202020204" pitchFamily="34" charset="0"/>
            </a:rPr>
            <a:t>normalisation</a:t>
          </a:r>
          <a:r>
            <a:rPr lang="en-US" sz="1800" b="0" dirty="0">
              <a:latin typeface="Aptos" panose="020B0004020202020204" pitchFamily="34" charset="0"/>
            </a:rPr>
            <a:t>. </a:t>
          </a:r>
        </a:p>
      </dgm:t>
    </dgm:pt>
    <dgm:pt modelId="{6862A56D-9895-40C6-B0BB-CFA74709EAD9}" type="parTrans" cxnId="{47FBA6CC-335C-413F-924F-CDBC1D7F1586}">
      <dgm:prSet/>
      <dgm:spPr/>
      <dgm:t>
        <a:bodyPr/>
        <a:lstStyle/>
        <a:p>
          <a:endParaRPr lang="en-US"/>
        </a:p>
      </dgm:t>
    </dgm:pt>
    <dgm:pt modelId="{B7C97213-320D-4C0F-BDF9-98CD04AA94B2}" type="sibTrans" cxnId="{47FBA6CC-335C-413F-924F-CDBC1D7F1586}">
      <dgm:prSet/>
      <dgm:spPr/>
      <dgm:t>
        <a:bodyPr/>
        <a:lstStyle/>
        <a:p>
          <a:endParaRPr lang="en-US"/>
        </a:p>
      </dgm:t>
    </dgm:pt>
    <dgm:pt modelId="{3D15511E-054D-45E6-A85B-92FF72D7CBC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latin typeface="Aptos" panose="020B0004020202020204" pitchFamily="34" charset="0"/>
            </a:rPr>
            <a:t>Dimensionality reduction using the t-SNE algorithm. </a:t>
          </a:r>
        </a:p>
      </dgm:t>
    </dgm:pt>
    <dgm:pt modelId="{80D1C393-E12F-4C77-8AF2-422518CC92F6}" type="parTrans" cxnId="{92570C7B-DAB5-4B54-B6F9-8EE073A3D1B3}">
      <dgm:prSet/>
      <dgm:spPr/>
      <dgm:t>
        <a:bodyPr/>
        <a:lstStyle/>
        <a:p>
          <a:endParaRPr lang="en-US"/>
        </a:p>
      </dgm:t>
    </dgm:pt>
    <dgm:pt modelId="{3019CB1A-B283-4BD8-9825-77FAFD369198}" type="sibTrans" cxnId="{92570C7B-DAB5-4B54-B6F9-8EE073A3D1B3}">
      <dgm:prSet/>
      <dgm:spPr/>
      <dgm:t>
        <a:bodyPr/>
        <a:lstStyle/>
        <a:p>
          <a:endParaRPr lang="en-US"/>
        </a:p>
      </dgm:t>
    </dgm:pt>
    <dgm:pt modelId="{0A57707D-51F1-411C-9442-690EC47DB58C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>
              <a:latin typeface="Aptos" panose="020B0004020202020204" pitchFamily="34" charset="0"/>
            </a:rPr>
            <a:t>D</a:t>
          </a:r>
          <a:r>
            <a:rPr lang="en-US" dirty="0" err="1">
              <a:latin typeface="Aptos" panose="020B0004020202020204" pitchFamily="34" charset="0"/>
            </a:rPr>
            <a:t>etermination</a:t>
          </a:r>
          <a:r>
            <a:rPr lang="en-US" dirty="0">
              <a:latin typeface="Aptos" panose="020B0004020202020204" pitchFamily="34" charset="0"/>
            </a:rPr>
            <a:t> of the stability of the topography at a given point in time</a:t>
          </a:r>
          <a:r>
            <a:rPr lang="pl-PL" dirty="0">
              <a:latin typeface="Aptos" panose="020B0004020202020204" pitchFamily="34" charset="0"/>
            </a:rPr>
            <a:t>.</a:t>
          </a:r>
          <a:endParaRPr lang="en-US" dirty="0">
            <a:latin typeface="Aptos" panose="020B0004020202020204" pitchFamily="34" charset="0"/>
          </a:endParaRPr>
        </a:p>
      </dgm:t>
    </dgm:pt>
    <dgm:pt modelId="{B94C0A7E-3D5F-4863-B3EF-29C008256307}" type="parTrans" cxnId="{4F4E6198-A544-4256-896F-E3CAA709B4A3}">
      <dgm:prSet/>
      <dgm:spPr/>
      <dgm:t>
        <a:bodyPr/>
        <a:lstStyle/>
        <a:p>
          <a:endParaRPr lang="en-US"/>
        </a:p>
      </dgm:t>
    </dgm:pt>
    <dgm:pt modelId="{CD998974-0D9A-46C2-8340-5F7F9358B2BF}" type="sibTrans" cxnId="{4F4E6198-A544-4256-896F-E3CAA709B4A3}">
      <dgm:prSet/>
      <dgm:spPr/>
      <dgm:t>
        <a:bodyPr/>
        <a:lstStyle/>
        <a:p>
          <a:endParaRPr lang="en-US"/>
        </a:p>
      </dgm:t>
    </dgm:pt>
    <dgm:pt modelId="{F9EA2D3C-353C-4599-8140-C87FBAEC432A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>
              <a:latin typeface="Aptos" panose="020B0004020202020204" pitchFamily="34" charset="0"/>
            </a:rPr>
            <a:t>C</a:t>
          </a:r>
          <a:r>
            <a:rPr lang="en-US" dirty="0" err="1">
              <a:latin typeface="Aptos" panose="020B0004020202020204" pitchFamily="34" charset="0"/>
            </a:rPr>
            <a:t>alculation</a:t>
          </a:r>
          <a:r>
            <a:rPr lang="en-US" dirty="0">
              <a:latin typeface="Aptos" panose="020B0004020202020204" pitchFamily="34" charset="0"/>
            </a:rPr>
            <a:t> of the difference between cluster maps</a:t>
          </a:r>
          <a:r>
            <a:rPr lang="pl-PL" dirty="0">
              <a:latin typeface="Aptos" panose="020B0004020202020204" pitchFamily="34" charset="0"/>
            </a:rPr>
            <a:t>.</a:t>
          </a:r>
          <a:endParaRPr lang="en-US" dirty="0">
            <a:latin typeface="Aptos" panose="020B0004020202020204" pitchFamily="34" charset="0"/>
          </a:endParaRPr>
        </a:p>
      </dgm:t>
    </dgm:pt>
    <dgm:pt modelId="{6201709A-60E5-4678-8C51-3172A0F4AD27}" type="parTrans" cxnId="{D379162C-3E4B-489C-BF81-FE00AACD5148}">
      <dgm:prSet/>
      <dgm:spPr/>
      <dgm:t>
        <a:bodyPr/>
        <a:lstStyle/>
        <a:p>
          <a:endParaRPr lang="en-US"/>
        </a:p>
      </dgm:t>
    </dgm:pt>
    <dgm:pt modelId="{AFD0D9B4-F323-4C6F-9068-A5CBA5D2BCFE}" type="sibTrans" cxnId="{D379162C-3E4B-489C-BF81-FE00AACD5148}">
      <dgm:prSet/>
      <dgm:spPr/>
      <dgm:t>
        <a:bodyPr/>
        <a:lstStyle/>
        <a:p>
          <a:endParaRPr lang="en-US"/>
        </a:p>
      </dgm:t>
    </dgm:pt>
    <dgm:pt modelId="{32585891-40A8-4C57-BBA3-C51CE1CFB4D6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>
              <a:latin typeface="Aptos" panose="020B0004020202020204" pitchFamily="34" charset="0"/>
            </a:rPr>
            <a:t>A</a:t>
          </a:r>
          <a:r>
            <a:rPr lang="en-US" dirty="0" err="1">
              <a:latin typeface="Aptos" panose="020B0004020202020204" pitchFamily="34" charset="0"/>
            </a:rPr>
            <a:t>nalysis</a:t>
          </a:r>
          <a:r>
            <a:rPr lang="en-US" dirty="0">
              <a:latin typeface="Aptos" panose="020B0004020202020204" pitchFamily="34" charset="0"/>
            </a:rPr>
            <a:t> of individual micro-state parameters</a:t>
          </a:r>
          <a:r>
            <a:rPr lang="pl-PL" dirty="0">
              <a:latin typeface="Aptos" panose="020B0004020202020204" pitchFamily="34" charset="0"/>
            </a:rPr>
            <a:t> and v</a:t>
          </a:r>
          <a:r>
            <a:rPr lang="en-GB" dirty="0" err="1">
              <a:latin typeface="Aptos" panose="020B0004020202020204" pitchFamily="34" charset="0"/>
            </a:rPr>
            <a:t>isualisation</a:t>
          </a:r>
          <a:r>
            <a:rPr lang="en-US" dirty="0">
              <a:latin typeface="Aptos" panose="020B0004020202020204" pitchFamily="34" charset="0"/>
            </a:rPr>
            <a:t>.</a:t>
          </a:r>
        </a:p>
      </dgm:t>
    </dgm:pt>
    <dgm:pt modelId="{C4CC8842-CC95-4BAC-8E71-CC174D070EA5}" type="parTrans" cxnId="{5C40D47F-5CD2-4F41-A20E-90654834FB4F}">
      <dgm:prSet/>
      <dgm:spPr/>
      <dgm:t>
        <a:bodyPr/>
        <a:lstStyle/>
        <a:p>
          <a:endParaRPr lang="en-US"/>
        </a:p>
      </dgm:t>
    </dgm:pt>
    <dgm:pt modelId="{E635B88C-AC6F-4490-AF76-CAAA00861DD5}" type="sibTrans" cxnId="{5C40D47F-5CD2-4F41-A20E-90654834FB4F}">
      <dgm:prSet/>
      <dgm:spPr/>
      <dgm:t>
        <a:bodyPr/>
        <a:lstStyle/>
        <a:p>
          <a:endParaRPr lang="en-US"/>
        </a:p>
      </dgm:t>
    </dgm:pt>
    <dgm:pt modelId="{E63F825E-B9D2-48EC-A484-7DF6905BD125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>
              <a:latin typeface="Aptos" panose="020B0004020202020204" pitchFamily="34" charset="0"/>
            </a:rPr>
            <a:t>P</a:t>
          </a:r>
          <a:r>
            <a:rPr lang="en-US" dirty="0" err="1">
              <a:latin typeface="Aptos" panose="020B0004020202020204" pitchFamily="34" charset="0"/>
            </a:rPr>
            <a:t>erforming</a:t>
          </a:r>
          <a:r>
            <a:rPr lang="en-US" dirty="0">
              <a:latin typeface="Aptos" panose="020B0004020202020204" pitchFamily="34" charset="0"/>
            </a:rPr>
            <a:t> clustering with the k-Means algorithm</a:t>
          </a:r>
          <a:r>
            <a:rPr lang="pl-PL" dirty="0">
              <a:latin typeface="Aptos" panose="020B0004020202020204" pitchFamily="34" charset="0"/>
            </a:rPr>
            <a:t>.</a:t>
          </a:r>
          <a:endParaRPr lang="en-US" dirty="0">
            <a:latin typeface="Aptos" panose="020B0004020202020204" pitchFamily="34" charset="0"/>
          </a:endParaRPr>
        </a:p>
      </dgm:t>
    </dgm:pt>
    <dgm:pt modelId="{946E2237-9AFE-4FE6-B72B-014C67B71D2B}" type="sibTrans" cxnId="{40D8E998-D303-4CBA-8B4B-A5A19389628F}">
      <dgm:prSet/>
      <dgm:spPr/>
      <dgm:t>
        <a:bodyPr/>
        <a:lstStyle/>
        <a:p>
          <a:endParaRPr lang="en-US"/>
        </a:p>
      </dgm:t>
    </dgm:pt>
    <dgm:pt modelId="{8D26953F-3EF1-40A3-B5AB-5CE72DD891F9}" type="parTrans" cxnId="{40D8E998-D303-4CBA-8B4B-A5A19389628F}">
      <dgm:prSet/>
      <dgm:spPr/>
      <dgm:t>
        <a:bodyPr/>
        <a:lstStyle/>
        <a:p>
          <a:endParaRPr lang="en-US"/>
        </a:p>
      </dgm:t>
    </dgm:pt>
    <dgm:pt modelId="{2EB144F4-1DB8-4189-9C11-799D548053FE}" type="pres">
      <dgm:prSet presAssocID="{8F18B961-9118-4CEA-A9EA-357B6A47ADE5}" presName="root" presStyleCnt="0">
        <dgm:presLayoutVars>
          <dgm:dir/>
          <dgm:resizeHandles val="exact"/>
        </dgm:presLayoutVars>
      </dgm:prSet>
      <dgm:spPr/>
    </dgm:pt>
    <dgm:pt modelId="{43343472-01C3-4629-B812-7CA85D3F7B1B}" type="pres">
      <dgm:prSet presAssocID="{53AB3A5B-2050-4D69-A0B1-A0E34E56B8DC}" presName="compNode" presStyleCnt="0"/>
      <dgm:spPr/>
    </dgm:pt>
    <dgm:pt modelId="{EDD91F79-E4FC-45E0-9F9D-FEFA1F352B71}" type="pres">
      <dgm:prSet presAssocID="{53AB3A5B-2050-4D69-A0B1-A0E34E56B8DC}" presName="bgRect" presStyleLbl="bgShp" presStyleIdx="0" presStyleCnt="6"/>
      <dgm:spPr>
        <a:solidFill>
          <a:srgbClr val="DBE0E5"/>
        </a:solidFill>
      </dgm:spPr>
    </dgm:pt>
    <dgm:pt modelId="{3BAFABE2-219B-4D40-95F4-2EA9FC12E25E}" type="pres">
      <dgm:prSet presAssocID="{53AB3A5B-2050-4D69-A0B1-A0E34E56B8D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ózg"/>
        </a:ext>
      </dgm:extLst>
    </dgm:pt>
    <dgm:pt modelId="{8BAB6C07-BD44-4B50-AE98-B7DBF494F4CD}" type="pres">
      <dgm:prSet presAssocID="{53AB3A5B-2050-4D69-A0B1-A0E34E56B8DC}" presName="spaceRect" presStyleCnt="0"/>
      <dgm:spPr/>
    </dgm:pt>
    <dgm:pt modelId="{5CF48775-91C7-4893-9ED4-6A2FE8009D4E}" type="pres">
      <dgm:prSet presAssocID="{53AB3A5B-2050-4D69-A0B1-A0E34E56B8DC}" presName="parTx" presStyleLbl="revTx" presStyleIdx="0" presStyleCnt="6">
        <dgm:presLayoutVars>
          <dgm:chMax val="0"/>
          <dgm:chPref val="0"/>
        </dgm:presLayoutVars>
      </dgm:prSet>
      <dgm:spPr/>
    </dgm:pt>
    <dgm:pt modelId="{7FE4D49B-1841-4332-ACE3-B658AB6252E6}" type="pres">
      <dgm:prSet presAssocID="{B7C97213-320D-4C0F-BDF9-98CD04AA94B2}" presName="sibTrans" presStyleCnt="0"/>
      <dgm:spPr/>
    </dgm:pt>
    <dgm:pt modelId="{CA68CB7F-D280-490F-ACA8-85EB61278285}" type="pres">
      <dgm:prSet presAssocID="{3D15511E-054D-45E6-A85B-92FF72D7CBC2}" presName="compNode" presStyleCnt="0"/>
      <dgm:spPr/>
    </dgm:pt>
    <dgm:pt modelId="{A651D5E7-FEB1-44C4-A2C6-6E3F74CBB4C4}" type="pres">
      <dgm:prSet presAssocID="{3D15511E-054D-45E6-A85B-92FF72D7CBC2}" presName="bgRect" presStyleLbl="bgShp" presStyleIdx="1" presStyleCnt="6"/>
      <dgm:spPr>
        <a:solidFill>
          <a:srgbClr val="DBE0E5"/>
        </a:solidFill>
      </dgm:spPr>
    </dgm:pt>
    <dgm:pt modelId="{88DCB4BA-8CC8-4A55-9C6A-5C93B055BE52}" type="pres">
      <dgm:prSet presAssocID="{3D15511E-054D-45E6-A85B-92FF72D7CBC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lew"/>
        </a:ext>
      </dgm:extLst>
    </dgm:pt>
    <dgm:pt modelId="{7D3CDDCB-E9B9-4364-816B-854D10C49561}" type="pres">
      <dgm:prSet presAssocID="{3D15511E-054D-45E6-A85B-92FF72D7CBC2}" presName="spaceRect" presStyleCnt="0"/>
      <dgm:spPr/>
    </dgm:pt>
    <dgm:pt modelId="{A6BAECBD-46DB-44D5-A532-AF79F04E1D18}" type="pres">
      <dgm:prSet presAssocID="{3D15511E-054D-45E6-A85B-92FF72D7CBC2}" presName="parTx" presStyleLbl="revTx" presStyleIdx="1" presStyleCnt="6">
        <dgm:presLayoutVars>
          <dgm:chMax val="0"/>
          <dgm:chPref val="0"/>
        </dgm:presLayoutVars>
      </dgm:prSet>
      <dgm:spPr/>
    </dgm:pt>
    <dgm:pt modelId="{8A1441ED-802E-4937-93C7-406C2160FDEA}" type="pres">
      <dgm:prSet presAssocID="{3019CB1A-B283-4BD8-9825-77FAFD369198}" presName="sibTrans" presStyleCnt="0"/>
      <dgm:spPr/>
    </dgm:pt>
    <dgm:pt modelId="{D1BCCDB6-BF7E-431E-9042-9C3EE8D7DDEE}" type="pres">
      <dgm:prSet presAssocID="{0A57707D-51F1-411C-9442-690EC47DB58C}" presName="compNode" presStyleCnt="0"/>
      <dgm:spPr/>
    </dgm:pt>
    <dgm:pt modelId="{E00A27E3-0664-437F-BE6B-580744F793D6}" type="pres">
      <dgm:prSet presAssocID="{0A57707D-51F1-411C-9442-690EC47DB58C}" presName="bgRect" presStyleLbl="bgShp" presStyleIdx="2" presStyleCnt="6"/>
      <dgm:spPr>
        <a:solidFill>
          <a:srgbClr val="DBE0E5"/>
        </a:solidFill>
      </dgm:spPr>
    </dgm:pt>
    <dgm:pt modelId="{A85B8B67-5DC2-40E3-8CF8-55622CF1AC67}" type="pres">
      <dgm:prSet presAssocID="{0A57707D-51F1-411C-9442-690EC47DB58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ela"/>
        </a:ext>
      </dgm:extLst>
    </dgm:pt>
    <dgm:pt modelId="{69D571A3-8A04-481A-B616-76D230296CBF}" type="pres">
      <dgm:prSet presAssocID="{0A57707D-51F1-411C-9442-690EC47DB58C}" presName="spaceRect" presStyleCnt="0"/>
      <dgm:spPr/>
    </dgm:pt>
    <dgm:pt modelId="{C0790D60-38FC-403D-9B1E-3EC94ADCCD7F}" type="pres">
      <dgm:prSet presAssocID="{0A57707D-51F1-411C-9442-690EC47DB58C}" presName="parTx" presStyleLbl="revTx" presStyleIdx="2" presStyleCnt="6">
        <dgm:presLayoutVars>
          <dgm:chMax val="0"/>
          <dgm:chPref val="0"/>
        </dgm:presLayoutVars>
      </dgm:prSet>
      <dgm:spPr/>
    </dgm:pt>
    <dgm:pt modelId="{77DCCAA6-A015-405A-8FD5-1C8610248B8B}" type="pres">
      <dgm:prSet presAssocID="{CD998974-0D9A-46C2-8340-5F7F9358B2BF}" presName="sibTrans" presStyleCnt="0"/>
      <dgm:spPr/>
    </dgm:pt>
    <dgm:pt modelId="{6B894045-5D4E-4623-A9E0-899258B4A4D6}" type="pres">
      <dgm:prSet presAssocID="{F9EA2D3C-353C-4599-8140-C87FBAEC432A}" presName="compNode" presStyleCnt="0"/>
      <dgm:spPr/>
    </dgm:pt>
    <dgm:pt modelId="{A1E09EBC-8158-46AE-AA90-4551F3A666D4}" type="pres">
      <dgm:prSet presAssocID="{F9EA2D3C-353C-4599-8140-C87FBAEC432A}" presName="bgRect" presStyleLbl="bgShp" presStyleIdx="3" presStyleCnt="6"/>
      <dgm:spPr>
        <a:solidFill>
          <a:srgbClr val="DBE0E5"/>
        </a:solidFill>
      </dgm:spPr>
    </dgm:pt>
    <dgm:pt modelId="{2042901B-6E3E-4AB1-8EA6-013F3148622B}" type="pres">
      <dgm:prSet presAssocID="{F9EA2D3C-353C-4599-8140-C87FBAEC432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0909047F-59F4-4F58-B35D-87853FFE0B54}" type="pres">
      <dgm:prSet presAssocID="{F9EA2D3C-353C-4599-8140-C87FBAEC432A}" presName="spaceRect" presStyleCnt="0"/>
      <dgm:spPr/>
    </dgm:pt>
    <dgm:pt modelId="{C8480D2D-1B09-4E55-A599-8C593453A128}" type="pres">
      <dgm:prSet presAssocID="{F9EA2D3C-353C-4599-8140-C87FBAEC432A}" presName="parTx" presStyleLbl="revTx" presStyleIdx="3" presStyleCnt="6">
        <dgm:presLayoutVars>
          <dgm:chMax val="0"/>
          <dgm:chPref val="0"/>
        </dgm:presLayoutVars>
      </dgm:prSet>
      <dgm:spPr/>
    </dgm:pt>
    <dgm:pt modelId="{C3885247-8B1F-4B9D-B6C2-A0A30AE686A9}" type="pres">
      <dgm:prSet presAssocID="{AFD0D9B4-F323-4C6F-9068-A5CBA5D2BCFE}" presName="sibTrans" presStyleCnt="0"/>
      <dgm:spPr/>
    </dgm:pt>
    <dgm:pt modelId="{F622A66F-680C-4A5B-8F3F-37CD23269640}" type="pres">
      <dgm:prSet presAssocID="{E63F825E-B9D2-48EC-A484-7DF6905BD125}" presName="compNode" presStyleCnt="0"/>
      <dgm:spPr/>
    </dgm:pt>
    <dgm:pt modelId="{2850F650-2F00-430F-BE77-6A6EFEA332FA}" type="pres">
      <dgm:prSet presAssocID="{E63F825E-B9D2-48EC-A484-7DF6905BD125}" presName="bgRect" presStyleLbl="bgShp" presStyleIdx="4" presStyleCnt="6"/>
      <dgm:spPr>
        <a:solidFill>
          <a:srgbClr val="DBE0E5"/>
        </a:solidFill>
      </dgm:spPr>
    </dgm:pt>
    <dgm:pt modelId="{E95862FF-89D0-4C4B-AEAC-C3A3603185F6}" type="pres">
      <dgm:prSet presAssocID="{E63F825E-B9D2-48EC-A484-7DF6905BD12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kin"/>
        </a:ext>
      </dgm:extLst>
    </dgm:pt>
    <dgm:pt modelId="{23934C82-4069-4E60-9827-779D6BC9E807}" type="pres">
      <dgm:prSet presAssocID="{E63F825E-B9D2-48EC-A484-7DF6905BD125}" presName="spaceRect" presStyleCnt="0"/>
      <dgm:spPr/>
    </dgm:pt>
    <dgm:pt modelId="{E1FFE824-3D9C-43CA-8D71-7F315134D2B1}" type="pres">
      <dgm:prSet presAssocID="{E63F825E-B9D2-48EC-A484-7DF6905BD125}" presName="parTx" presStyleLbl="revTx" presStyleIdx="4" presStyleCnt="6">
        <dgm:presLayoutVars>
          <dgm:chMax val="0"/>
          <dgm:chPref val="0"/>
        </dgm:presLayoutVars>
      </dgm:prSet>
      <dgm:spPr/>
    </dgm:pt>
    <dgm:pt modelId="{7EA9DD3F-E74E-4693-BFF9-E61464E9DF3A}" type="pres">
      <dgm:prSet presAssocID="{946E2237-9AFE-4FE6-B72B-014C67B71D2B}" presName="sibTrans" presStyleCnt="0"/>
      <dgm:spPr/>
    </dgm:pt>
    <dgm:pt modelId="{E763079F-DBEB-429B-ABBF-D764D605BFE8}" type="pres">
      <dgm:prSet presAssocID="{32585891-40A8-4C57-BBA3-C51CE1CFB4D6}" presName="compNode" presStyleCnt="0"/>
      <dgm:spPr/>
    </dgm:pt>
    <dgm:pt modelId="{4FC33D31-8A95-44DB-BDD5-AC54DECDAE4F}" type="pres">
      <dgm:prSet presAssocID="{32585891-40A8-4C57-BBA3-C51CE1CFB4D6}" presName="bgRect" presStyleLbl="bgShp" presStyleIdx="5" presStyleCnt="6"/>
      <dgm:spPr>
        <a:solidFill>
          <a:srgbClr val="DBE0E5"/>
        </a:solidFill>
      </dgm:spPr>
    </dgm:pt>
    <dgm:pt modelId="{AEA910B1-4340-4A19-B3D3-9DCC2AC91A5A}" type="pres">
      <dgm:prSet presAssocID="{32585891-40A8-4C57-BBA3-C51CE1CFB4D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ystyki"/>
        </a:ext>
      </dgm:extLst>
    </dgm:pt>
    <dgm:pt modelId="{D569068A-88C9-4B25-B96A-32FDDB42ABFB}" type="pres">
      <dgm:prSet presAssocID="{32585891-40A8-4C57-BBA3-C51CE1CFB4D6}" presName="spaceRect" presStyleCnt="0"/>
      <dgm:spPr/>
    </dgm:pt>
    <dgm:pt modelId="{B294553D-E184-4D96-91C9-13408FA0FBBB}" type="pres">
      <dgm:prSet presAssocID="{32585891-40A8-4C57-BBA3-C51CE1CFB4D6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F77ED27-1CEF-4278-9374-0282E9C7BBF5}" type="presOf" srcId="{8F18B961-9118-4CEA-A9EA-357B6A47ADE5}" destId="{2EB144F4-1DB8-4189-9C11-799D548053FE}" srcOrd="0" destOrd="0" presId="urn:microsoft.com/office/officeart/2018/2/layout/IconVerticalSolidList"/>
    <dgm:cxn modelId="{D379162C-3E4B-489C-BF81-FE00AACD5148}" srcId="{8F18B961-9118-4CEA-A9EA-357B6A47ADE5}" destId="{F9EA2D3C-353C-4599-8140-C87FBAEC432A}" srcOrd="3" destOrd="0" parTransId="{6201709A-60E5-4678-8C51-3172A0F4AD27}" sibTransId="{AFD0D9B4-F323-4C6F-9068-A5CBA5D2BCFE}"/>
    <dgm:cxn modelId="{A2AEC52C-DEA1-4032-A314-728A008E4AEC}" type="presOf" srcId="{3D15511E-054D-45E6-A85B-92FF72D7CBC2}" destId="{A6BAECBD-46DB-44D5-A532-AF79F04E1D18}" srcOrd="0" destOrd="0" presId="urn:microsoft.com/office/officeart/2018/2/layout/IconVerticalSolidList"/>
    <dgm:cxn modelId="{241DE56C-4E18-48CB-8964-69126702B16F}" type="presOf" srcId="{0A57707D-51F1-411C-9442-690EC47DB58C}" destId="{C0790D60-38FC-403D-9B1E-3EC94ADCCD7F}" srcOrd="0" destOrd="0" presId="urn:microsoft.com/office/officeart/2018/2/layout/IconVerticalSolidList"/>
    <dgm:cxn modelId="{CDCA9F6D-04B4-474E-ACB0-0A06AD82A45A}" type="presOf" srcId="{32585891-40A8-4C57-BBA3-C51CE1CFB4D6}" destId="{B294553D-E184-4D96-91C9-13408FA0FBBB}" srcOrd="0" destOrd="0" presId="urn:microsoft.com/office/officeart/2018/2/layout/IconVerticalSolidList"/>
    <dgm:cxn modelId="{92570C7B-DAB5-4B54-B6F9-8EE073A3D1B3}" srcId="{8F18B961-9118-4CEA-A9EA-357B6A47ADE5}" destId="{3D15511E-054D-45E6-A85B-92FF72D7CBC2}" srcOrd="1" destOrd="0" parTransId="{80D1C393-E12F-4C77-8AF2-422518CC92F6}" sibTransId="{3019CB1A-B283-4BD8-9825-77FAFD369198}"/>
    <dgm:cxn modelId="{5C40D47F-5CD2-4F41-A20E-90654834FB4F}" srcId="{8F18B961-9118-4CEA-A9EA-357B6A47ADE5}" destId="{32585891-40A8-4C57-BBA3-C51CE1CFB4D6}" srcOrd="5" destOrd="0" parTransId="{C4CC8842-CC95-4BAC-8E71-CC174D070EA5}" sibTransId="{E635B88C-AC6F-4490-AF76-CAAA00861DD5}"/>
    <dgm:cxn modelId="{4F4E6198-A544-4256-896F-E3CAA709B4A3}" srcId="{8F18B961-9118-4CEA-A9EA-357B6A47ADE5}" destId="{0A57707D-51F1-411C-9442-690EC47DB58C}" srcOrd="2" destOrd="0" parTransId="{B94C0A7E-3D5F-4863-B3EF-29C008256307}" sibTransId="{CD998974-0D9A-46C2-8340-5F7F9358B2BF}"/>
    <dgm:cxn modelId="{40D8E998-D303-4CBA-8B4B-A5A19389628F}" srcId="{8F18B961-9118-4CEA-A9EA-357B6A47ADE5}" destId="{E63F825E-B9D2-48EC-A484-7DF6905BD125}" srcOrd="4" destOrd="0" parTransId="{8D26953F-3EF1-40A3-B5AB-5CE72DD891F9}" sibTransId="{946E2237-9AFE-4FE6-B72B-014C67B71D2B}"/>
    <dgm:cxn modelId="{91A66EA9-3A08-4529-8036-FD340CC6F801}" type="presOf" srcId="{E63F825E-B9D2-48EC-A484-7DF6905BD125}" destId="{E1FFE824-3D9C-43CA-8D71-7F315134D2B1}" srcOrd="0" destOrd="0" presId="urn:microsoft.com/office/officeart/2018/2/layout/IconVerticalSolidList"/>
    <dgm:cxn modelId="{1EA887C9-C70A-4A65-B788-BC47FA06CF11}" type="presOf" srcId="{53AB3A5B-2050-4D69-A0B1-A0E34E56B8DC}" destId="{5CF48775-91C7-4893-9ED4-6A2FE8009D4E}" srcOrd="0" destOrd="0" presId="urn:microsoft.com/office/officeart/2018/2/layout/IconVerticalSolidList"/>
    <dgm:cxn modelId="{47FBA6CC-335C-413F-924F-CDBC1D7F1586}" srcId="{8F18B961-9118-4CEA-A9EA-357B6A47ADE5}" destId="{53AB3A5B-2050-4D69-A0B1-A0E34E56B8DC}" srcOrd="0" destOrd="0" parTransId="{6862A56D-9895-40C6-B0BB-CFA74709EAD9}" sibTransId="{B7C97213-320D-4C0F-BDF9-98CD04AA94B2}"/>
    <dgm:cxn modelId="{614F49EC-5EB7-4949-85C3-09A620988E42}" type="presOf" srcId="{F9EA2D3C-353C-4599-8140-C87FBAEC432A}" destId="{C8480D2D-1B09-4E55-A599-8C593453A128}" srcOrd="0" destOrd="0" presId="urn:microsoft.com/office/officeart/2018/2/layout/IconVerticalSolidList"/>
    <dgm:cxn modelId="{EFC5B43A-0136-45F3-9BF9-0FDEB3C66A51}" type="presParOf" srcId="{2EB144F4-1DB8-4189-9C11-799D548053FE}" destId="{43343472-01C3-4629-B812-7CA85D3F7B1B}" srcOrd="0" destOrd="0" presId="urn:microsoft.com/office/officeart/2018/2/layout/IconVerticalSolidList"/>
    <dgm:cxn modelId="{E93D9E13-1324-46F6-B178-D62F3BDE8973}" type="presParOf" srcId="{43343472-01C3-4629-B812-7CA85D3F7B1B}" destId="{EDD91F79-E4FC-45E0-9F9D-FEFA1F352B71}" srcOrd="0" destOrd="0" presId="urn:microsoft.com/office/officeart/2018/2/layout/IconVerticalSolidList"/>
    <dgm:cxn modelId="{55550AE9-19A0-4DE4-AA3B-4111115923C8}" type="presParOf" srcId="{43343472-01C3-4629-B812-7CA85D3F7B1B}" destId="{3BAFABE2-219B-4D40-95F4-2EA9FC12E25E}" srcOrd="1" destOrd="0" presId="urn:microsoft.com/office/officeart/2018/2/layout/IconVerticalSolidList"/>
    <dgm:cxn modelId="{4EDA7DE2-6A9B-4040-95A9-1F6CA7F6623F}" type="presParOf" srcId="{43343472-01C3-4629-B812-7CA85D3F7B1B}" destId="{8BAB6C07-BD44-4B50-AE98-B7DBF494F4CD}" srcOrd="2" destOrd="0" presId="urn:microsoft.com/office/officeart/2018/2/layout/IconVerticalSolidList"/>
    <dgm:cxn modelId="{E24E9A75-C12E-4071-8137-87757A4BE7C4}" type="presParOf" srcId="{43343472-01C3-4629-B812-7CA85D3F7B1B}" destId="{5CF48775-91C7-4893-9ED4-6A2FE8009D4E}" srcOrd="3" destOrd="0" presId="urn:microsoft.com/office/officeart/2018/2/layout/IconVerticalSolidList"/>
    <dgm:cxn modelId="{421BC744-C767-4B3A-B408-24949DE95558}" type="presParOf" srcId="{2EB144F4-1DB8-4189-9C11-799D548053FE}" destId="{7FE4D49B-1841-4332-ACE3-B658AB6252E6}" srcOrd="1" destOrd="0" presId="urn:microsoft.com/office/officeart/2018/2/layout/IconVerticalSolidList"/>
    <dgm:cxn modelId="{ECF7A795-4599-4C8A-847B-9AFB39D9C2CA}" type="presParOf" srcId="{2EB144F4-1DB8-4189-9C11-799D548053FE}" destId="{CA68CB7F-D280-490F-ACA8-85EB61278285}" srcOrd="2" destOrd="0" presId="urn:microsoft.com/office/officeart/2018/2/layout/IconVerticalSolidList"/>
    <dgm:cxn modelId="{B885A945-93C0-4A10-AE35-5DC3CA322675}" type="presParOf" srcId="{CA68CB7F-D280-490F-ACA8-85EB61278285}" destId="{A651D5E7-FEB1-44C4-A2C6-6E3F74CBB4C4}" srcOrd="0" destOrd="0" presId="urn:microsoft.com/office/officeart/2018/2/layout/IconVerticalSolidList"/>
    <dgm:cxn modelId="{2AC88B1A-E014-42F8-8A29-71F4361DD52E}" type="presParOf" srcId="{CA68CB7F-D280-490F-ACA8-85EB61278285}" destId="{88DCB4BA-8CC8-4A55-9C6A-5C93B055BE52}" srcOrd="1" destOrd="0" presId="urn:microsoft.com/office/officeart/2018/2/layout/IconVerticalSolidList"/>
    <dgm:cxn modelId="{F950DE77-3985-4F76-928A-256437B337BF}" type="presParOf" srcId="{CA68CB7F-D280-490F-ACA8-85EB61278285}" destId="{7D3CDDCB-E9B9-4364-816B-854D10C49561}" srcOrd="2" destOrd="0" presId="urn:microsoft.com/office/officeart/2018/2/layout/IconVerticalSolidList"/>
    <dgm:cxn modelId="{3E732ED7-4971-43E2-B567-A164195C5FBC}" type="presParOf" srcId="{CA68CB7F-D280-490F-ACA8-85EB61278285}" destId="{A6BAECBD-46DB-44D5-A532-AF79F04E1D18}" srcOrd="3" destOrd="0" presId="urn:microsoft.com/office/officeart/2018/2/layout/IconVerticalSolidList"/>
    <dgm:cxn modelId="{B6FE448A-3320-4D44-B921-D592430A4BB9}" type="presParOf" srcId="{2EB144F4-1DB8-4189-9C11-799D548053FE}" destId="{8A1441ED-802E-4937-93C7-406C2160FDEA}" srcOrd="3" destOrd="0" presId="urn:microsoft.com/office/officeart/2018/2/layout/IconVerticalSolidList"/>
    <dgm:cxn modelId="{BF920028-5056-4CA0-BFC4-57CBB59C995F}" type="presParOf" srcId="{2EB144F4-1DB8-4189-9C11-799D548053FE}" destId="{D1BCCDB6-BF7E-431E-9042-9C3EE8D7DDEE}" srcOrd="4" destOrd="0" presId="urn:microsoft.com/office/officeart/2018/2/layout/IconVerticalSolidList"/>
    <dgm:cxn modelId="{54E54F7A-04D8-4A5D-BB39-555ABCBD9163}" type="presParOf" srcId="{D1BCCDB6-BF7E-431E-9042-9C3EE8D7DDEE}" destId="{E00A27E3-0664-437F-BE6B-580744F793D6}" srcOrd="0" destOrd="0" presId="urn:microsoft.com/office/officeart/2018/2/layout/IconVerticalSolidList"/>
    <dgm:cxn modelId="{75F930BC-FC36-40A0-919B-D37E2B1964D1}" type="presParOf" srcId="{D1BCCDB6-BF7E-431E-9042-9C3EE8D7DDEE}" destId="{A85B8B67-5DC2-40E3-8CF8-55622CF1AC67}" srcOrd="1" destOrd="0" presId="urn:microsoft.com/office/officeart/2018/2/layout/IconVerticalSolidList"/>
    <dgm:cxn modelId="{E7ADAF2C-76FD-49C6-947F-B596A4F735EA}" type="presParOf" srcId="{D1BCCDB6-BF7E-431E-9042-9C3EE8D7DDEE}" destId="{69D571A3-8A04-481A-B616-76D230296CBF}" srcOrd="2" destOrd="0" presId="urn:microsoft.com/office/officeart/2018/2/layout/IconVerticalSolidList"/>
    <dgm:cxn modelId="{371B3CC2-F8F4-488E-9992-8D2990E8E91A}" type="presParOf" srcId="{D1BCCDB6-BF7E-431E-9042-9C3EE8D7DDEE}" destId="{C0790D60-38FC-403D-9B1E-3EC94ADCCD7F}" srcOrd="3" destOrd="0" presId="urn:microsoft.com/office/officeart/2018/2/layout/IconVerticalSolidList"/>
    <dgm:cxn modelId="{09243906-8F79-495E-BCDE-030F65ABB64E}" type="presParOf" srcId="{2EB144F4-1DB8-4189-9C11-799D548053FE}" destId="{77DCCAA6-A015-405A-8FD5-1C8610248B8B}" srcOrd="5" destOrd="0" presId="urn:microsoft.com/office/officeart/2018/2/layout/IconVerticalSolidList"/>
    <dgm:cxn modelId="{6720E41F-9349-4988-BFDD-D2DF5202BB74}" type="presParOf" srcId="{2EB144F4-1DB8-4189-9C11-799D548053FE}" destId="{6B894045-5D4E-4623-A9E0-899258B4A4D6}" srcOrd="6" destOrd="0" presId="urn:microsoft.com/office/officeart/2018/2/layout/IconVerticalSolidList"/>
    <dgm:cxn modelId="{D4DF6B03-5472-4E07-AF5E-41470688BFE5}" type="presParOf" srcId="{6B894045-5D4E-4623-A9E0-899258B4A4D6}" destId="{A1E09EBC-8158-46AE-AA90-4551F3A666D4}" srcOrd="0" destOrd="0" presId="urn:microsoft.com/office/officeart/2018/2/layout/IconVerticalSolidList"/>
    <dgm:cxn modelId="{65809812-2449-4759-AC7C-B19018EC6E8E}" type="presParOf" srcId="{6B894045-5D4E-4623-A9E0-899258B4A4D6}" destId="{2042901B-6E3E-4AB1-8EA6-013F3148622B}" srcOrd="1" destOrd="0" presId="urn:microsoft.com/office/officeart/2018/2/layout/IconVerticalSolidList"/>
    <dgm:cxn modelId="{030AAC19-CD03-4896-8951-9683D85B5EBE}" type="presParOf" srcId="{6B894045-5D4E-4623-A9E0-899258B4A4D6}" destId="{0909047F-59F4-4F58-B35D-87853FFE0B54}" srcOrd="2" destOrd="0" presId="urn:microsoft.com/office/officeart/2018/2/layout/IconVerticalSolidList"/>
    <dgm:cxn modelId="{B0E01159-A83F-44CA-893C-2D0F4C939C9E}" type="presParOf" srcId="{6B894045-5D4E-4623-A9E0-899258B4A4D6}" destId="{C8480D2D-1B09-4E55-A599-8C593453A128}" srcOrd="3" destOrd="0" presId="urn:microsoft.com/office/officeart/2018/2/layout/IconVerticalSolidList"/>
    <dgm:cxn modelId="{D8A6060D-67E0-4D8D-9930-284851A90711}" type="presParOf" srcId="{2EB144F4-1DB8-4189-9C11-799D548053FE}" destId="{C3885247-8B1F-4B9D-B6C2-A0A30AE686A9}" srcOrd="7" destOrd="0" presId="urn:microsoft.com/office/officeart/2018/2/layout/IconVerticalSolidList"/>
    <dgm:cxn modelId="{0FA5DA0D-A0FB-452F-B753-6BEB7E985E14}" type="presParOf" srcId="{2EB144F4-1DB8-4189-9C11-799D548053FE}" destId="{F622A66F-680C-4A5B-8F3F-37CD23269640}" srcOrd="8" destOrd="0" presId="urn:microsoft.com/office/officeart/2018/2/layout/IconVerticalSolidList"/>
    <dgm:cxn modelId="{660D866B-2ECA-469D-AE39-8BBBB00CF9E1}" type="presParOf" srcId="{F622A66F-680C-4A5B-8F3F-37CD23269640}" destId="{2850F650-2F00-430F-BE77-6A6EFEA332FA}" srcOrd="0" destOrd="0" presId="urn:microsoft.com/office/officeart/2018/2/layout/IconVerticalSolidList"/>
    <dgm:cxn modelId="{1D23AC24-F73D-4611-BCB8-915DED9A6161}" type="presParOf" srcId="{F622A66F-680C-4A5B-8F3F-37CD23269640}" destId="{E95862FF-89D0-4C4B-AEAC-C3A3603185F6}" srcOrd="1" destOrd="0" presId="urn:microsoft.com/office/officeart/2018/2/layout/IconVerticalSolidList"/>
    <dgm:cxn modelId="{A37483B5-13B6-4054-B358-993068D04D5D}" type="presParOf" srcId="{F622A66F-680C-4A5B-8F3F-37CD23269640}" destId="{23934C82-4069-4E60-9827-779D6BC9E807}" srcOrd="2" destOrd="0" presId="urn:microsoft.com/office/officeart/2018/2/layout/IconVerticalSolidList"/>
    <dgm:cxn modelId="{EFF1D9B8-ABEE-40CF-864D-DFF131A357B0}" type="presParOf" srcId="{F622A66F-680C-4A5B-8F3F-37CD23269640}" destId="{E1FFE824-3D9C-43CA-8D71-7F315134D2B1}" srcOrd="3" destOrd="0" presId="urn:microsoft.com/office/officeart/2018/2/layout/IconVerticalSolidList"/>
    <dgm:cxn modelId="{AA145429-F11E-44C2-B3D2-10FC5C5765B3}" type="presParOf" srcId="{2EB144F4-1DB8-4189-9C11-799D548053FE}" destId="{7EA9DD3F-E74E-4693-BFF9-E61464E9DF3A}" srcOrd="9" destOrd="0" presId="urn:microsoft.com/office/officeart/2018/2/layout/IconVerticalSolidList"/>
    <dgm:cxn modelId="{3B04A3AA-97A4-4EE8-A001-A756B7484A50}" type="presParOf" srcId="{2EB144F4-1DB8-4189-9C11-799D548053FE}" destId="{E763079F-DBEB-429B-ABBF-D764D605BFE8}" srcOrd="10" destOrd="0" presId="urn:microsoft.com/office/officeart/2018/2/layout/IconVerticalSolidList"/>
    <dgm:cxn modelId="{F2659589-935A-4A83-A21B-002FA29C6B6B}" type="presParOf" srcId="{E763079F-DBEB-429B-ABBF-D764D605BFE8}" destId="{4FC33D31-8A95-44DB-BDD5-AC54DECDAE4F}" srcOrd="0" destOrd="0" presId="urn:microsoft.com/office/officeart/2018/2/layout/IconVerticalSolidList"/>
    <dgm:cxn modelId="{EEE06D45-7C1F-4252-BE5D-60B8B5EF06FD}" type="presParOf" srcId="{E763079F-DBEB-429B-ABBF-D764D605BFE8}" destId="{AEA910B1-4340-4A19-B3D3-9DCC2AC91A5A}" srcOrd="1" destOrd="0" presId="urn:microsoft.com/office/officeart/2018/2/layout/IconVerticalSolidList"/>
    <dgm:cxn modelId="{66FABCA0-7543-43FE-A3CA-96D0C8C0C38D}" type="presParOf" srcId="{E763079F-DBEB-429B-ABBF-D764D605BFE8}" destId="{D569068A-88C9-4B25-B96A-32FDDB42ABFB}" srcOrd="2" destOrd="0" presId="urn:microsoft.com/office/officeart/2018/2/layout/IconVerticalSolidList"/>
    <dgm:cxn modelId="{32156A8D-FE94-41FC-8416-294038C627A7}" type="presParOf" srcId="{E763079F-DBEB-429B-ABBF-D764D605BFE8}" destId="{B294553D-E184-4D96-91C9-13408FA0FB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18B961-9118-4CEA-A9EA-357B6A47ADE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3AB3A5B-2050-4D69-A0B1-A0E34E56B8DC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pl-PL" sz="2000" dirty="0">
              <a:latin typeface="Aptos" panose="020B0004020202020204" pitchFamily="34" charset="0"/>
            </a:rPr>
            <a:t>F</a:t>
          </a:r>
          <a:r>
            <a:rPr lang="en-US" sz="2000" dirty="0" err="1">
              <a:latin typeface="Aptos" panose="020B0004020202020204" pitchFamily="34" charset="0"/>
            </a:rPr>
            <a:t>requency</a:t>
          </a:r>
          <a:r>
            <a:rPr lang="en-US" sz="2000" dirty="0">
              <a:latin typeface="Aptos" panose="020B0004020202020204" pitchFamily="34" charset="0"/>
            </a:rPr>
            <a:t> of occurrence</a:t>
          </a:r>
          <a:r>
            <a:rPr lang="en-US" sz="2000" b="0" dirty="0">
              <a:latin typeface="Aptos" panose="020B0004020202020204" pitchFamily="34" charset="0"/>
            </a:rPr>
            <a:t>. </a:t>
          </a:r>
        </a:p>
      </dgm:t>
    </dgm:pt>
    <dgm:pt modelId="{6862A56D-9895-40C6-B0BB-CFA74709EAD9}" type="parTrans" cxnId="{47FBA6CC-335C-413F-924F-CDBC1D7F1586}">
      <dgm:prSet/>
      <dgm:spPr/>
      <dgm:t>
        <a:bodyPr/>
        <a:lstStyle/>
        <a:p>
          <a:endParaRPr lang="en-US" sz="2000">
            <a:latin typeface="Aptos" panose="020B0004020202020204" pitchFamily="34" charset="0"/>
          </a:endParaRPr>
        </a:p>
      </dgm:t>
    </dgm:pt>
    <dgm:pt modelId="{B7C97213-320D-4C0F-BDF9-98CD04AA94B2}" type="sibTrans" cxnId="{47FBA6CC-335C-413F-924F-CDBC1D7F1586}">
      <dgm:prSet/>
      <dgm:spPr/>
      <dgm:t>
        <a:bodyPr/>
        <a:lstStyle/>
        <a:p>
          <a:endParaRPr lang="en-US" sz="2000">
            <a:latin typeface="Aptos" panose="020B0004020202020204" pitchFamily="34" charset="0"/>
          </a:endParaRPr>
        </a:p>
      </dgm:t>
    </dgm:pt>
    <dgm:pt modelId="{3D15511E-054D-45E6-A85B-92FF72D7CBC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l-PL" sz="2000" dirty="0">
              <a:latin typeface="Aptos" panose="020B0004020202020204" pitchFamily="34" charset="0"/>
            </a:rPr>
            <a:t>A</a:t>
          </a:r>
          <a:r>
            <a:rPr lang="en-US" sz="2000" dirty="0" err="1">
              <a:latin typeface="Aptos" panose="020B0004020202020204" pitchFamily="34" charset="0"/>
            </a:rPr>
            <a:t>verage</a:t>
          </a:r>
          <a:r>
            <a:rPr lang="en-US" sz="2000" dirty="0">
              <a:latin typeface="Aptos" panose="020B0004020202020204" pitchFamily="34" charset="0"/>
            </a:rPr>
            <a:t> stability time. </a:t>
          </a:r>
        </a:p>
      </dgm:t>
    </dgm:pt>
    <dgm:pt modelId="{80D1C393-E12F-4C77-8AF2-422518CC92F6}" type="parTrans" cxnId="{92570C7B-DAB5-4B54-B6F9-8EE073A3D1B3}">
      <dgm:prSet/>
      <dgm:spPr/>
      <dgm:t>
        <a:bodyPr/>
        <a:lstStyle/>
        <a:p>
          <a:endParaRPr lang="en-US" sz="2000">
            <a:latin typeface="Aptos" panose="020B0004020202020204" pitchFamily="34" charset="0"/>
          </a:endParaRPr>
        </a:p>
      </dgm:t>
    </dgm:pt>
    <dgm:pt modelId="{3019CB1A-B283-4BD8-9825-77FAFD369198}" type="sibTrans" cxnId="{92570C7B-DAB5-4B54-B6F9-8EE073A3D1B3}">
      <dgm:prSet/>
      <dgm:spPr/>
      <dgm:t>
        <a:bodyPr/>
        <a:lstStyle/>
        <a:p>
          <a:endParaRPr lang="en-US" sz="2000">
            <a:latin typeface="Aptos" panose="020B0004020202020204" pitchFamily="34" charset="0"/>
          </a:endParaRPr>
        </a:p>
      </dgm:t>
    </dgm:pt>
    <dgm:pt modelId="{0A57707D-51F1-411C-9442-690EC47DB5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l-PL" sz="2000" dirty="0">
              <a:latin typeface="Aptos" panose="020B0004020202020204" pitchFamily="34" charset="0"/>
            </a:rPr>
            <a:t>P</a:t>
          </a:r>
          <a:r>
            <a:rPr lang="en-US" sz="2000" dirty="0" err="1">
              <a:latin typeface="Aptos" panose="020B0004020202020204" pitchFamily="34" charset="0"/>
            </a:rPr>
            <a:t>robability</a:t>
          </a:r>
          <a:r>
            <a:rPr lang="en-US" sz="2000" dirty="0">
              <a:latin typeface="Aptos" panose="020B0004020202020204" pitchFamily="34" charset="0"/>
            </a:rPr>
            <a:t> of transitions between individual microstates</a:t>
          </a:r>
          <a:r>
            <a:rPr lang="pl-PL" sz="2000" dirty="0">
              <a:latin typeface="Aptos" panose="020B0004020202020204" pitchFamily="34" charset="0"/>
            </a:rPr>
            <a:t>.</a:t>
          </a:r>
          <a:endParaRPr lang="en-US" sz="2000" dirty="0">
            <a:latin typeface="Aptos" panose="020B0004020202020204" pitchFamily="34" charset="0"/>
          </a:endParaRPr>
        </a:p>
      </dgm:t>
    </dgm:pt>
    <dgm:pt modelId="{B94C0A7E-3D5F-4863-B3EF-29C008256307}" type="parTrans" cxnId="{4F4E6198-A544-4256-896F-E3CAA709B4A3}">
      <dgm:prSet/>
      <dgm:spPr/>
      <dgm:t>
        <a:bodyPr/>
        <a:lstStyle/>
        <a:p>
          <a:endParaRPr lang="en-US" sz="2000">
            <a:latin typeface="Aptos" panose="020B0004020202020204" pitchFamily="34" charset="0"/>
          </a:endParaRPr>
        </a:p>
      </dgm:t>
    </dgm:pt>
    <dgm:pt modelId="{CD998974-0D9A-46C2-8340-5F7F9358B2BF}" type="sibTrans" cxnId="{4F4E6198-A544-4256-896F-E3CAA709B4A3}">
      <dgm:prSet/>
      <dgm:spPr/>
      <dgm:t>
        <a:bodyPr/>
        <a:lstStyle/>
        <a:p>
          <a:endParaRPr lang="en-US" sz="2000">
            <a:latin typeface="Aptos" panose="020B0004020202020204" pitchFamily="34" charset="0"/>
          </a:endParaRPr>
        </a:p>
      </dgm:t>
    </dgm:pt>
    <dgm:pt modelId="{F9EA2D3C-353C-4599-8140-C87FBAEC43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l-PL" sz="2000" dirty="0">
              <a:latin typeface="Aptos" panose="020B0004020202020204" pitchFamily="34" charset="0"/>
            </a:rPr>
            <a:t>T</a:t>
          </a:r>
          <a:r>
            <a:rPr lang="en-US" sz="2000" dirty="0" err="1">
              <a:latin typeface="Aptos" panose="020B0004020202020204" pitchFamily="34" charset="0"/>
            </a:rPr>
            <a:t>ime</a:t>
          </a:r>
          <a:r>
            <a:rPr lang="en-US" sz="2000" dirty="0">
              <a:latin typeface="Aptos" panose="020B0004020202020204" pitchFamily="34" charset="0"/>
            </a:rPr>
            <a:t> coverage factor for the whole waveform</a:t>
          </a:r>
          <a:r>
            <a:rPr lang="pl-PL" sz="2000" dirty="0">
              <a:latin typeface="Aptos" panose="020B0004020202020204" pitchFamily="34" charset="0"/>
            </a:rPr>
            <a:t>.</a:t>
          </a:r>
          <a:endParaRPr lang="en-US" sz="2000" dirty="0">
            <a:latin typeface="Aptos" panose="020B0004020202020204" pitchFamily="34" charset="0"/>
          </a:endParaRPr>
        </a:p>
      </dgm:t>
    </dgm:pt>
    <dgm:pt modelId="{6201709A-60E5-4678-8C51-3172A0F4AD27}" type="parTrans" cxnId="{D379162C-3E4B-489C-BF81-FE00AACD5148}">
      <dgm:prSet/>
      <dgm:spPr/>
      <dgm:t>
        <a:bodyPr/>
        <a:lstStyle/>
        <a:p>
          <a:endParaRPr lang="en-US" sz="2000">
            <a:latin typeface="Aptos" panose="020B0004020202020204" pitchFamily="34" charset="0"/>
          </a:endParaRPr>
        </a:p>
      </dgm:t>
    </dgm:pt>
    <dgm:pt modelId="{AFD0D9B4-F323-4C6F-9068-A5CBA5D2BCFE}" type="sibTrans" cxnId="{D379162C-3E4B-489C-BF81-FE00AACD5148}">
      <dgm:prSet/>
      <dgm:spPr/>
      <dgm:t>
        <a:bodyPr/>
        <a:lstStyle/>
        <a:p>
          <a:endParaRPr lang="en-US" sz="2000">
            <a:latin typeface="Aptos" panose="020B0004020202020204" pitchFamily="34" charset="0"/>
          </a:endParaRPr>
        </a:p>
      </dgm:t>
    </dgm:pt>
    <dgm:pt modelId="{32585891-40A8-4C57-BBA3-C51CE1CFB4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l-PL" sz="2000" dirty="0">
              <a:latin typeface="Aptos" panose="020B0004020202020204" pitchFamily="34" charset="0"/>
            </a:rPr>
            <a:t>A</a:t>
          </a:r>
          <a:r>
            <a:rPr lang="en-US" sz="2000" dirty="0" err="1">
              <a:latin typeface="Aptos" panose="020B0004020202020204" pitchFamily="34" charset="0"/>
            </a:rPr>
            <a:t>verage</a:t>
          </a:r>
          <a:r>
            <a:rPr lang="en-US" sz="2000" dirty="0">
              <a:latin typeface="Aptos" panose="020B0004020202020204" pitchFamily="34" charset="0"/>
            </a:rPr>
            <a:t> spatial correlation.</a:t>
          </a:r>
        </a:p>
      </dgm:t>
    </dgm:pt>
    <dgm:pt modelId="{C4CC8842-CC95-4BAC-8E71-CC174D070EA5}" type="parTrans" cxnId="{5C40D47F-5CD2-4F41-A20E-90654834FB4F}">
      <dgm:prSet/>
      <dgm:spPr/>
      <dgm:t>
        <a:bodyPr/>
        <a:lstStyle/>
        <a:p>
          <a:endParaRPr lang="en-US" sz="2000">
            <a:latin typeface="Aptos" panose="020B0004020202020204" pitchFamily="34" charset="0"/>
          </a:endParaRPr>
        </a:p>
      </dgm:t>
    </dgm:pt>
    <dgm:pt modelId="{E635B88C-AC6F-4490-AF76-CAAA00861DD5}" type="sibTrans" cxnId="{5C40D47F-5CD2-4F41-A20E-90654834FB4F}">
      <dgm:prSet/>
      <dgm:spPr/>
      <dgm:t>
        <a:bodyPr/>
        <a:lstStyle/>
        <a:p>
          <a:endParaRPr lang="en-US" sz="2000">
            <a:latin typeface="Aptos" panose="020B0004020202020204" pitchFamily="34" charset="0"/>
          </a:endParaRPr>
        </a:p>
      </dgm:t>
    </dgm:pt>
    <dgm:pt modelId="{E63F825E-B9D2-48EC-A484-7DF6905BD12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l-PL" sz="2000" dirty="0">
              <a:latin typeface="Aptos" panose="020B0004020202020204" pitchFamily="34" charset="0"/>
            </a:rPr>
            <a:t>G</a:t>
          </a:r>
          <a:r>
            <a:rPr lang="en-US" sz="2000" dirty="0">
              <a:latin typeface="Aptos" panose="020B0004020202020204" pitchFamily="34" charset="0"/>
            </a:rPr>
            <a:t>lobal mean field strength</a:t>
          </a:r>
          <a:r>
            <a:rPr lang="pl-PL" sz="2000" dirty="0">
              <a:latin typeface="Aptos" panose="020B0004020202020204" pitchFamily="34" charset="0"/>
            </a:rPr>
            <a:t>.</a:t>
          </a:r>
          <a:endParaRPr lang="en-US" sz="2000" dirty="0">
            <a:latin typeface="Aptos" panose="020B0004020202020204" pitchFamily="34" charset="0"/>
          </a:endParaRPr>
        </a:p>
      </dgm:t>
    </dgm:pt>
    <dgm:pt modelId="{946E2237-9AFE-4FE6-B72B-014C67B71D2B}" type="sibTrans" cxnId="{40D8E998-D303-4CBA-8B4B-A5A19389628F}">
      <dgm:prSet/>
      <dgm:spPr/>
      <dgm:t>
        <a:bodyPr/>
        <a:lstStyle/>
        <a:p>
          <a:endParaRPr lang="en-US" sz="2000">
            <a:latin typeface="Aptos" panose="020B0004020202020204" pitchFamily="34" charset="0"/>
          </a:endParaRPr>
        </a:p>
      </dgm:t>
    </dgm:pt>
    <dgm:pt modelId="{8D26953F-3EF1-40A3-B5AB-5CE72DD891F9}" type="parTrans" cxnId="{40D8E998-D303-4CBA-8B4B-A5A19389628F}">
      <dgm:prSet/>
      <dgm:spPr/>
      <dgm:t>
        <a:bodyPr/>
        <a:lstStyle/>
        <a:p>
          <a:endParaRPr lang="en-US" sz="2000">
            <a:latin typeface="Aptos" panose="020B0004020202020204" pitchFamily="34" charset="0"/>
          </a:endParaRPr>
        </a:p>
      </dgm:t>
    </dgm:pt>
    <dgm:pt modelId="{2EB144F4-1DB8-4189-9C11-799D548053FE}" type="pres">
      <dgm:prSet presAssocID="{8F18B961-9118-4CEA-A9EA-357B6A47ADE5}" presName="root" presStyleCnt="0">
        <dgm:presLayoutVars>
          <dgm:dir/>
          <dgm:resizeHandles val="exact"/>
        </dgm:presLayoutVars>
      </dgm:prSet>
      <dgm:spPr/>
    </dgm:pt>
    <dgm:pt modelId="{43343472-01C3-4629-B812-7CA85D3F7B1B}" type="pres">
      <dgm:prSet presAssocID="{53AB3A5B-2050-4D69-A0B1-A0E34E56B8DC}" presName="compNode" presStyleCnt="0"/>
      <dgm:spPr/>
    </dgm:pt>
    <dgm:pt modelId="{EDD91F79-E4FC-45E0-9F9D-FEFA1F352B71}" type="pres">
      <dgm:prSet presAssocID="{53AB3A5B-2050-4D69-A0B1-A0E34E56B8DC}" presName="bgRect" presStyleLbl="bgShp" presStyleIdx="0" presStyleCnt="6"/>
      <dgm:spPr>
        <a:solidFill>
          <a:srgbClr val="DBE0E5"/>
        </a:solidFill>
      </dgm:spPr>
    </dgm:pt>
    <dgm:pt modelId="{3BAFABE2-219B-4D40-95F4-2EA9FC12E25E}" type="pres">
      <dgm:prSet presAssocID="{53AB3A5B-2050-4D69-A0B1-A0E34E56B8D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ernik z wypełnieniem pełnym"/>
        </a:ext>
      </dgm:extLst>
    </dgm:pt>
    <dgm:pt modelId="{8BAB6C07-BD44-4B50-AE98-B7DBF494F4CD}" type="pres">
      <dgm:prSet presAssocID="{53AB3A5B-2050-4D69-A0B1-A0E34E56B8DC}" presName="spaceRect" presStyleCnt="0"/>
      <dgm:spPr/>
    </dgm:pt>
    <dgm:pt modelId="{5CF48775-91C7-4893-9ED4-6A2FE8009D4E}" type="pres">
      <dgm:prSet presAssocID="{53AB3A5B-2050-4D69-A0B1-A0E34E56B8DC}" presName="parTx" presStyleLbl="revTx" presStyleIdx="0" presStyleCnt="6">
        <dgm:presLayoutVars>
          <dgm:chMax val="0"/>
          <dgm:chPref val="0"/>
        </dgm:presLayoutVars>
      </dgm:prSet>
      <dgm:spPr/>
    </dgm:pt>
    <dgm:pt modelId="{7FE4D49B-1841-4332-ACE3-B658AB6252E6}" type="pres">
      <dgm:prSet presAssocID="{B7C97213-320D-4C0F-BDF9-98CD04AA94B2}" presName="sibTrans" presStyleCnt="0"/>
      <dgm:spPr/>
    </dgm:pt>
    <dgm:pt modelId="{CA68CB7F-D280-490F-ACA8-85EB61278285}" type="pres">
      <dgm:prSet presAssocID="{3D15511E-054D-45E6-A85B-92FF72D7CBC2}" presName="compNode" presStyleCnt="0"/>
      <dgm:spPr/>
    </dgm:pt>
    <dgm:pt modelId="{A651D5E7-FEB1-44C4-A2C6-6E3F74CBB4C4}" type="pres">
      <dgm:prSet presAssocID="{3D15511E-054D-45E6-A85B-92FF72D7CBC2}" presName="bgRect" presStyleLbl="bgShp" presStyleIdx="1" presStyleCnt="6"/>
      <dgm:spPr>
        <a:solidFill>
          <a:srgbClr val="DBE0E5"/>
        </a:solidFill>
      </dgm:spPr>
    </dgm:pt>
    <dgm:pt modelId="{88DCB4BA-8CC8-4A55-9C6A-5C93B055BE52}" type="pres">
      <dgm:prSet presAssocID="{3D15511E-054D-45E6-A85B-92FF72D7CBC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lepsydra z przesypanym piaskiem z wypełnieniem pełnym"/>
        </a:ext>
      </dgm:extLst>
    </dgm:pt>
    <dgm:pt modelId="{7D3CDDCB-E9B9-4364-816B-854D10C49561}" type="pres">
      <dgm:prSet presAssocID="{3D15511E-054D-45E6-A85B-92FF72D7CBC2}" presName="spaceRect" presStyleCnt="0"/>
      <dgm:spPr/>
    </dgm:pt>
    <dgm:pt modelId="{A6BAECBD-46DB-44D5-A532-AF79F04E1D18}" type="pres">
      <dgm:prSet presAssocID="{3D15511E-054D-45E6-A85B-92FF72D7CBC2}" presName="parTx" presStyleLbl="revTx" presStyleIdx="1" presStyleCnt="6">
        <dgm:presLayoutVars>
          <dgm:chMax val="0"/>
          <dgm:chPref val="0"/>
        </dgm:presLayoutVars>
      </dgm:prSet>
      <dgm:spPr/>
    </dgm:pt>
    <dgm:pt modelId="{8A1441ED-802E-4937-93C7-406C2160FDEA}" type="pres">
      <dgm:prSet presAssocID="{3019CB1A-B283-4BD8-9825-77FAFD369198}" presName="sibTrans" presStyleCnt="0"/>
      <dgm:spPr/>
    </dgm:pt>
    <dgm:pt modelId="{D1BCCDB6-BF7E-431E-9042-9C3EE8D7DDEE}" type="pres">
      <dgm:prSet presAssocID="{0A57707D-51F1-411C-9442-690EC47DB58C}" presName="compNode" presStyleCnt="0"/>
      <dgm:spPr/>
    </dgm:pt>
    <dgm:pt modelId="{E00A27E3-0664-437F-BE6B-580744F793D6}" type="pres">
      <dgm:prSet presAssocID="{0A57707D-51F1-411C-9442-690EC47DB58C}" presName="bgRect" presStyleLbl="bgShp" presStyleIdx="2" presStyleCnt="6"/>
      <dgm:spPr>
        <a:solidFill>
          <a:srgbClr val="DBE0E5"/>
        </a:solidFill>
      </dgm:spPr>
    </dgm:pt>
    <dgm:pt modelId="{A85B8B67-5DC2-40E3-8CF8-55622CF1AC67}" type="pres">
      <dgm:prSet presAssocID="{0A57707D-51F1-411C-9442-690EC47DB58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ostka do gry z wypełnieniem pełnym"/>
        </a:ext>
      </dgm:extLst>
    </dgm:pt>
    <dgm:pt modelId="{69D571A3-8A04-481A-B616-76D230296CBF}" type="pres">
      <dgm:prSet presAssocID="{0A57707D-51F1-411C-9442-690EC47DB58C}" presName="spaceRect" presStyleCnt="0"/>
      <dgm:spPr/>
    </dgm:pt>
    <dgm:pt modelId="{C0790D60-38FC-403D-9B1E-3EC94ADCCD7F}" type="pres">
      <dgm:prSet presAssocID="{0A57707D-51F1-411C-9442-690EC47DB58C}" presName="parTx" presStyleLbl="revTx" presStyleIdx="2" presStyleCnt="6">
        <dgm:presLayoutVars>
          <dgm:chMax val="0"/>
          <dgm:chPref val="0"/>
        </dgm:presLayoutVars>
      </dgm:prSet>
      <dgm:spPr/>
    </dgm:pt>
    <dgm:pt modelId="{77DCCAA6-A015-405A-8FD5-1C8610248B8B}" type="pres">
      <dgm:prSet presAssocID="{CD998974-0D9A-46C2-8340-5F7F9358B2BF}" presName="sibTrans" presStyleCnt="0"/>
      <dgm:spPr/>
    </dgm:pt>
    <dgm:pt modelId="{6B894045-5D4E-4623-A9E0-899258B4A4D6}" type="pres">
      <dgm:prSet presAssocID="{F9EA2D3C-353C-4599-8140-C87FBAEC432A}" presName="compNode" presStyleCnt="0"/>
      <dgm:spPr/>
    </dgm:pt>
    <dgm:pt modelId="{A1E09EBC-8158-46AE-AA90-4551F3A666D4}" type="pres">
      <dgm:prSet presAssocID="{F9EA2D3C-353C-4599-8140-C87FBAEC432A}" presName="bgRect" presStyleLbl="bgShp" presStyleIdx="3" presStyleCnt="6"/>
      <dgm:spPr>
        <a:solidFill>
          <a:srgbClr val="DBE0E5"/>
        </a:solidFill>
      </dgm:spPr>
    </dgm:pt>
    <dgm:pt modelId="{2042901B-6E3E-4AB1-8EA6-013F3148622B}" type="pres">
      <dgm:prSet presAssocID="{F9EA2D3C-353C-4599-8140-C87FBAEC432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ematyka z wypełnieniem pełnym"/>
        </a:ext>
      </dgm:extLst>
    </dgm:pt>
    <dgm:pt modelId="{0909047F-59F4-4F58-B35D-87853FFE0B54}" type="pres">
      <dgm:prSet presAssocID="{F9EA2D3C-353C-4599-8140-C87FBAEC432A}" presName="spaceRect" presStyleCnt="0"/>
      <dgm:spPr/>
    </dgm:pt>
    <dgm:pt modelId="{C8480D2D-1B09-4E55-A599-8C593453A128}" type="pres">
      <dgm:prSet presAssocID="{F9EA2D3C-353C-4599-8140-C87FBAEC432A}" presName="parTx" presStyleLbl="revTx" presStyleIdx="3" presStyleCnt="6">
        <dgm:presLayoutVars>
          <dgm:chMax val="0"/>
          <dgm:chPref val="0"/>
        </dgm:presLayoutVars>
      </dgm:prSet>
      <dgm:spPr/>
    </dgm:pt>
    <dgm:pt modelId="{C3885247-8B1F-4B9D-B6C2-A0A30AE686A9}" type="pres">
      <dgm:prSet presAssocID="{AFD0D9B4-F323-4C6F-9068-A5CBA5D2BCFE}" presName="sibTrans" presStyleCnt="0"/>
      <dgm:spPr/>
    </dgm:pt>
    <dgm:pt modelId="{F622A66F-680C-4A5B-8F3F-37CD23269640}" type="pres">
      <dgm:prSet presAssocID="{E63F825E-B9D2-48EC-A484-7DF6905BD125}" presName="compNode" presStyleCnt="0"/>
      <dgm:spPr/>
    </dgm:pt>
    <dgm:pt modelId="{2850F650-2F00-430F-BE77-6A6EFEA332FA}" type="pres">
      <dgm:prSet presAssocID="{E63F825E-B9D2-48EC-A484-7DF6905BD125}" presName="bgRect" presStyleLbl="bgShp" presStyleIdx="4" presStyleCnt="6"/>
      <dgm:spPr>
        <a:solidFill>
          <a:srgbClr val="DBE0E5"/>
        </a:solidFill>
      </dgm:spPr>
    </dgm:pt>
    <dgm:pt modelId="{E95862FF-89D0-4C4B-AEAC-C3A3603185F6}" type="pres">
      <dgm:prSet presAssocID="{E63F825E-B9D2-48EC-A484-7DF6905BD12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es z wypełnieniem pełnym"/>
        </a:ext>
      </dgm:extLst>
    </dgm:pt>
    <dgm:pt modelId="{23934C82-4069-4E60-9827-779D6BC9E807}" type="pres">
      <dgm:prSet presAssocID="{E63F825E-B9D2-48EC-A484-7DF6905BD125}" presName="spaceRect" presStyleCnt="0"/>
      <dgm:spPr/>
    </dgm:pt>
    <dgm:pt modelId="{E1FFE824-3D9C-43CA-8D71-7F315134D2B1}" type="pres">
      <dgm:prSet presAssocID="{E63F825E-B9D2-48EC-A484-7DF6905BD125}" presName="parTx" presStyleLbl="revTx" presStyleIdx="4" presStyleCnt="6">
        <dgm:presLayoutVars>
          <dgm:chMax val="0"/>
          <dgm:chPref val="0"/>
        </dgm:presLayoutVars>
      </dgm:prSet>
      <dgm:spPr/>
    </dgm:pt>
    <dgm:pt modelId="{7EA9DD3F-E74E-4693-BFF9-E61464E9DF3A}" type="pres">
      <dgm:prSet presAssocID="{946E2237-9AFE-4FE6-B72B-014C67B71D2B}" presName="sibTrans" presStyleCnt="0"/>
      <dgm:spPr/>
    </dgm:pt>
    <dgm:pt modelId="{E763079F-DBEB-429B-ABBF-D764D605BFE8}" type="pres">
      <dgm:prSet presAssocID="{32585891-40A8-4C57-BBA3-C51CE1CFB4D6}" presName="compNode" presStyleCnt="0"/>
      <dgm:spPr/>
    </dgm:pt>
    <dgm:pt modelId="{4FC33D31-8A95-44DB-BDD5-AC54DECDAE4F}" type="pres">
      <dgm:prSet presAssocID="{32585891-40A8-4C57-BBA3-C51CE1CFB4D6}" presName="bgRect" presStyleLbl="bgShp" presStyleIdx="5" presStyleCnt="6"/>
      <dgm:spPr>
        <a:solidFill>
          <a:srgbClr val="DBE0E5"/>
        </a:solidFill>
      </dgm:spPr>
    </dgm:pt>
    <dgm:pt modelId="{AEA910B1-4340-4A19-B3D3-9DCC2AC91A5A}" type="pres">
      <dgm:prSet presAssocID="{32585891-40A8-4C57-BBA3-C51CE1CFB4D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ykres punktowy z wypełnieniem pełnym"/>
        </a:ext>
      </dgm:extLst>
    </dgm:pt>
    <dgm:pt modelId="{D569068A-88C9-4B25-B96A-32FDDB42ABFB}" type="pres">
      <dgm:prSet presAssocID="{32585891-40A8-4C57-BBA3-C51CE1CFB4D6}" presName="spaceRect" presStyleCnt="0"/>
      <dgm:spPr/>
    </dgm:pt>
    <dgm:pt modelId="{B294553D-E184-4D96-91C9-13408FA0FBBB}" type="pres">
      <dgm:prSet presAssocID="{32585891-40A8-4C57-BBA3-C51CE1CFB4D6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F77ED27-1CEF-4278-9374-0282E9C7BBF5}" type="presOf" srcId="{8F18B961-9118-4CEA-A9EA-357B6A47ADE5}" destId="{2EB144F4-1DB8-4189-9C11-799D548053FE}" srcOrd="0" destOrd="0" presId="urn:microsoft.com/office/officeart/2018/2/layout/IconVerticalSolidList"/>
    <dgm:cxn modelId="{D379162C-3E4B-489C-BF81-FE00AACD5148}" srcId="{8F18B961-9118-4CEA-A9EA-357B6A47ADE5}" destId="{F9EA2D3C-353C-4599-8140-C87FBAEC432A}" srcOrd="3" destOrd="0" parTransId="{6201709A-60E5-4678-8C51-3172A0F4AD27}" sibTransId="{AFD0D9B4-F323-4C6F-9068-A5CBA5D2BCFE}"/>
    <dgm:cxn modelId="{A2AEC52C-DEA1-4032-A314-728A008E4AEC}" type="presOf" srcId="{3D15511E-054D-45E6-A85B-92FF72D7CBC2}" destId="{A6BAECBD-46DB-44D5-A532-AF79F04E1D18}" srcOrd="0" destOrd="0" presId="urn:microsoft.com/office/officeart/2018/2/layout/IconVerticalSolidList"/>
    <dgm:cxn modelId="{241DE56C-4E18-48CB-8964-69126702B16F}" type="presOf" srcId="{0A57707D-51F1-411C-9442-690EC47DB58C}" destId="{C0790D60-38FC-403D-9B1E-3EC94ADCCD7F}" srcOrd="0" destOrd="0" presId="urn:microsoft.com/office/officeart/2018/2/layout/IconVerticalSolidList"/>
    <dgm:cxn modelId="{CDCA9F6D-04B4-474E-ACB0-0A06AD82A45A}" type="presOf" srcId="{32585891-40A8-4C57-BBA3-C51CE1CFB4D6}" destId="{B294553D-E184-4D96-91C9-13408FA0FBBB}" srcOrd="0" destOrd="0" presId="urn:microsoft.com/office/officeart/2018/2/layout/IconVerticalSolidList"/>
    <dgm:cxn modelId="{92570C7B-DAB5-4B54-B6F9-8EE073A3D1B3}" srcId="{8F18B961-9118-4CEA-A9EA-357B6A47ADE5}" destId="{3D15511E-054D-45E6-A85B-92FF72D7CBC2}" srcOrd="1" destOrd="0" parTransId="{80D1C393-E12F-4C77-8AF2-422518CC92F6}" sibTransId="{3019CB1A-B283-4BD8-9825-77FAFD369198}"/>
    <dgm:cxn modelId="{5C40D47F-5CD2-4F41-A20E-90654834FB4F}" srcId="{8F18B961-9118-4CEA-A9EA-357B6A47ADE5}" destId="{32585891-40A8-4C57-BBA3-C51CE1CFB4D6}" srcOrd="5" destOrd="0" parTransId="{C4CC8842-CC95-4BAC-8E71-CC174D070EA5}" sibTransId="{E635B88C-AC6F-4490-AF76-CAAA00861DD5}"/>
    <dgm:cxn modelId="{4F4E6198-A544-4256-896F-E3CAA709B4A3}" srcId="{8F18B961-9118-4CEA-A9EA-357B6A47ADE5}" destId="{0A57707D-51F1-411C-9442-690EC47DB58C}" srcOrd="2" destOrd="0" parTransId="{B94C0A7E-3D5F-4863-B3EF-29C008256307}" sibTransId="{CD998974-0D9A-46C2-8340-5F7F9358B2BF}"/>
    <dgm:cxn modelId="{40D8E998-D303-4CBA-8B4B-A5A19389628F}" srcId="{8F18B961-9118-4CEA-A9EA-357B6A47ADE5}" destId="{E63F825E-B9D2-48EC-A484-7DF6905BD125}" srcOrd="4" destOrd="0" parTransId="{8D26953F-3EF1-40A3-B5AB-5CE72DD891F9}" sibTransId="{946E2237-9AFE-4FE6-B72B-014C67B71D2B}"/>
    <dgm:cxn modelId="{91A66EA9-3A08-4529-8036-FD340CC6F801}" type="presOf" srcId="{E63F825E-B9D2-48EC-A484-7DF6905BD125}" destId="{E1FFE824-3D9C-43CA-8D71-7F315134D2B1}" srcOrd="0" destOrd="0" presId="urn:microsoft.com/office/officeart/2018/2/layout/IconVerticalSolidList"/>
    <dgm:cxn modelId="{1EA887C9-C70A-4A65-B788-BC47FA06CF11}" type="presOf" srcId="{53AB3A5B-2050-4D69-A0B1-A0E34E56B8DC}" destId="{5CF48775-91C7-4893-9ED4-6A2FE8009D4E}" srcOrd="0" destOrd="0" presId="urn:microsoft.com/office/officeart/2018/2/layout/IconVerticalSolidList"/>
    <dgm:cxn modelId="{47FBA6CC-335C-413F-924F-CDBC1D7F1586}" srcId="{8F18B961-9118-4CEA-A9EA-357B6A47ADE5}" destId="{53AB3A5B-2050-4D69-A0B1-A0E34E56B8DC}" srcOrd="0" destOrd="0" parTransId="{6862A56D-9895-40C6-B0BB-CFA74709EAD9}" sibTransId="{B7C97213-320D-4C0F-BDF9-98CD04AA94B2}"/>
    <dgm:cxn modelId="{614F49EC-5EB7-4949-85C3-09A620988E42}" type="presOf" srcId="{F9EA2D3C-353C-4599-8140-C87FBAEC432A}" destId="{C8480D2D-1B09-4E55-A599-8C593453A128}" srcOrd="0" destOrd="0" presId="urn:microsoft.com/office/officeart/2018/2/layout/IconVerticalSolidList"/>
    <dgm:cxn modelId="{EFC5B43A-0136-45F3-9BF9-0FDEB3C66A51}" type="presParOf" srcId="{2EB144F4-1DB8-4189-9C11-799D548053FE}" destId="{43343472-01C3-4629-B812-7CA85D3F7B1B}" srcOrd="0" destOrd="0" presId="urn:microsoft.com/office/officeart/2018/2/layout/IconVerticalSolidList"/>
    <dgm:cxn modelId="{E93D9E13-1324-46F6-B178-D62F3BDE8973}" type="presParOf" srcId="{43343472-01C3-4629-B812-7CA85D3F7B1B}" destId="{EDD91F79-E4FC-45E0-9F9D-FEFA1F352B71}" srcOrd="0" destOrd="0" presId="urn:microsoft.com/office/officeart/2018/2/layout/IconVerticalSolidList"/>
    <dgm:cxn modelId="{55550AE9-19A0-4DE4-AA3B-4111115923C8}" type="presParOf" srcId="{43343472-01C3-4629-B812-7CA85D3F7B1B}" destId="{3BAFABE2-219B-4D40-95F4-2EA9FC12E25E}" srcOrd="1" destOrd="0" presId="urn:microsoft.com/office/officeart/2018/2/layout/IconVerticalSolidList"/>
    <dgm:cxn modelId="{4EDA7DE2-6A9B-4040-95A9-1F6CA7F6623F}" type="presParOf" srcId="{43343472-01C3-4629-B812-7CA85D3F7B1B}" destId="{8BAB6C07-BD44-4B50-AE98-B7DBF494F4CD}" srcOrd="2" destOrd="0" presId="urn:microsoft.com/office/officeart/2018/2/layout/IconVerticalSolidList"/>
    <dgm:cxn modelId="{E24E9A75-C12E-4071-8137-87757A4BE7C4}" type="presParOf" srcId="{43343472-01C3-4629-B812-7CA85D3F7B1B}" destId="{5CF48775-91C7-4893-9ED4-6A2FE8009D4E}" srcOrd="3" destOrd="0" presId="urn:microsoft.com/office/officeart/2018/2/layout/IconVerticalSolidList"/>
    <dgm:cxn modelId="{421BC744-C767-4B3A-B408-24949DE95558}" type="presParOf" srcId="{2EB144F4-1DB8-4189-9C11-799D548053FE}" destId="{7FE4D49B-1841-4332-ACE3-B658AB6252E6}" srcOrd="1" destOrd="0" presId="urn:microsoft.com/office/officeart/2018/2/layout/IconVerticalSolidList"/>
    <dgm:cxn modelId="{ECF7A795-4599-4C8A-847B-9AFB39D9C2CA}" type="presParOf" srcId="{2EB144F4-1DB8-4189-9C11-799D548053FE}" destId="{CA68CB7F-D280-490F-ACA8-85EB61278285}" srcOrd="2" destOrd="0" presId="urn:microsoft.com/office/officeart/2018/2/layout/IconVerticalSolidList"/>
    <dgm:cxn modelId="{B885A945-93C0-4A10-AE35-5DC3CA322675}" type="presParOf" srcId="{CA68CB7F-D280-490F-ACA8-85EB61278285}" destId="{A651D5E7-FEB1-44C4-A2C6-6E3F74CBB4C4}" srcOrd="0" destOrd="0" presId="urn:microsoft.com/office/officeart/2018/2/layout/IconVerticalSolidList"/>
    <dgm:cxn modelId="{2AC88B1A-E014-42F8-8A29-71F4361DD52E}" type="presParOf" srcId="{CA68CB7F-D280-490F-ACA8-85EB61278285}" destId="{88DCB4BA-8CC8-4A55-9C6A-5C93B055BE52}" srcOrd="1" destOrd="0" presId="urn:microsoft.com/office/officeart/2018/2/layout/IconVerticalSolidList"/>
    <dgm:cxn modelId="{F950DE77-3985-4F76-928A-256437B337BF}" type="presParOf" srcId="{CA68CB7F-D280-490F-ACA8-85EB61278285}" destId="{7D3CDDCB-E9B9-4364-816B-854D10C49561}" srcOrd="2" destOrd="0" presId="urn:microsoft.com/office/officeart/2018/2/layout/IconVerticalSolidList"/>
    <dgm:cxn modelId="{3E732ED7-4971-43E2-B567-A164195C5FBC}" type="presParOf" srcId="{CA68CB7F-D280-490F-ACA8-85EB61278285}" destId="{A6BAECBD-46DB-44D5-A532-AF79F04E1D18}" srcOrd="3" destOrd="0" presId="urn:microsoft.com/office/officeart/2018/2/layout/IconVerticalSolidList"/>
    <dgm:cxn modelId="{B6FE448A-3320-4D44-B921-D592430A4BB9}" type="presParOf" srcId="{2EB144F4-1DB8-4189-9C11-799D548053FE}" destId="{8A1441ED-802E-4937-93C7-406C2160FDEA}" srcOrd="3" destOrd="0" presId="urn:microsoft.com/office/officeart/2018/2/layout/IconVerticalSolidList"/>
    <dgm:cxn modelId="{BF920028-5056-4CA0-BFC4-57CBB59C995F}" type="presParOf" srcId="{2EB144F4-1DB8-4189-9C11-799D548053FE}" destId="{D1BCCDB6-BF7E-431E-9042-9C3EE8D7DDEE}" srcOrd="4" destOrd="0" presId="urn:microsoft.com/office/officeart/2018/2/layout/IconVerticalSolidList"/>
    <dgm:cxn modelId="{54E54F7A-04D8-4A5D-BB39-555ABCBD9163}" type="presParOf" srcId="{D1BCCDB6-BF7E-431E-9042-9C3EE8D7DDEE}" destId="{E00A27E3-0664-437F-BE6B-580744F793D6}" srcOrd="0" destOrd="0" presId="urn:microsoft.com/office/officeart/2018/2/layout/IconVerticalSolidList"/>
    <dgm:cxn modelId="{75F930BC-FC36-40A0-919B-D37E2B1964D1}" type="presParOf" srcId="{D1BCCDB6-BF7E-431E-9042-9C3EE8D7DDEE}" destId="{A85B8B67-5DC2-40E3-8CF8-55622CF1AC67}" srcOrd="1" destOrd="0" presId="urn:microsoft.com/office/officeart/2018/2/layout/IconVerticalSolidList"/>
    <dgm:cxn modelId="{E7ADAF2C-76FD-49C6-947F-B596A4F735EA}" type="presParOf" srcId="{D1BCCDB6-BF7E-431E-9042-9C3EE8D7DDEE}" destId="{69D571A3-8A04-481A-B616-76D230296CBF}" srcOrd="2" destOrd="0" presId="urn:microsoft.com/office/officeart/2018/2/layout/IconVerticalSolidList"/>
    <dgm:cxn modelId="{371B3CC2-F8F4-488E-9992-8D2990E8E91A}" type="presParOf" srcId="{D1BCCDB6-BF7E-431E-9042-9C3EE8D7DDEE}" destId="{C0790D60-38FC-403D-9B1E-3EC94ADCCD7F}" srcOrd="3" destOrd="0" presId="urn:microsoft.com/office/officeart/2018/2/layout/IconVerticalSolidList"/>
    <dgm:cxn modelId="{09243906-8F79-495E-BCDE-030F65ABB64E}" type="presParOf" srcId="{2EB144F4-1DB8-4189-9C11-799D548053FE}" destId="{77DCCAA6-A015-405A-8FD5-1C8610248B8B}" srcOrd="5" destOrd="0" presId="urn:microsoft.com/office/officeart/2018/2/layout/IconVerticalSolidList"/>
    <dgm:cxn modelId="{6720E41F-9349-4988-BFDD-D2DF5202BB74}" type="presParOf" srcId="{2EB144F4-1DB8-4189-9C11-799D548053FE}" destId="{6B894045-5D4E-4623-A9E0-899258B4A4D6}" srcOrd="6" destOrd="0" presId="urn:microsoft.com/office/officeart/2018/2/layout/IconVerticalSolidList"/>
    <dgm:cxn modelId="{D4DF6B03-5472-4E07-AF5E-41470688BFE5}" type="presParOf" srcId="{6B894045-5D4E-4623-A9E0-899258B4A4D6}" destId="{A1E09EBC-8158-46AE-AA90-4551F3A666D4}" srcOrd="0" destOrd="0" presId="urn:microsoft.com/office/officeart/2018/2/layout/IconVerticalSolidList"/>
    <dgm:cxn modelId="{65809812-2449-4759-AC7C-B19018EC6E8E}" type="presParOf" srcId="{6B894045-5D4E-4623-A9E0-899258B4A4D6}" destId="{2042901B-6E3E-4AB1-8EA6-013F3148622B}" srcOrd="1" destOrd="0" presId="urn:microsoft.com/office/officeart/2018/2/layout/IconVerticalSolidList"/>
    <dgm:cxn modelId="{030AAC19-CD03-4896-8951-9683D85B5EBE}" type="presParOf" srcId="{6B894045-5D4E-4623-A9E0-899258B4A4D6}" destId="{0909047F-59F4-4F58-B35D-87853FFE0B54}" srcOrd="2" destOrd="0" presId="urn:microsoft.com/office/officeart/2018/2/layout/IconVerticalSolidList"/>
    <dgm:cxn modelId="{B0E01159-A83F-44CA-893C-2D0F4C939C9E}" type="presParOf" srcId="{6B894045-5D4E-4623-A9E0-899258B4A4D6}" destId="{C8480D2D-1B09-4E55-A599-8C593453A128}" srcOrd="3" destOrd="0" presId="urn:microsoft.com/office/officeart/2018/2/layout/IconVerticalSolidList"/>
    <dgm:cxn modelId="{D8A6060D-67E0-4D8D-9930-284851A90711}" type="presParOf" srcId="{2EB144F4-1DB8-4189-9C11-799D548053FE}" destId="{C3885247-8B1F-4B9D-B6C2-A0A30AE686A9}" srcOrd="7" destOrd="0" presId="urn:microsoft.com/office/officeart/2018/2/layout/IconVerticalSolidList"/>
    <dgm:cxn modelId="{0FA5DA0D-A0FB-452F-B753-6BEB7E985E14}" type="presParOf" srcId="{2EB144F4-1DB8-4189-9C11-799D548053FE}" destId="{F622A66F-680C-4A5B-8F3F-37CD23269640}" srcOrd="8" destOrd="0" presId="urn:microsoft.com/office/officeart/2018/2/layout/IconVerticalSolidList"/>
    <dgm:cxn modelId="{660D866B-2ECA-469D-AE39-8BBBB00CF9E1}" type="presParOf" srcId="{F622A66F-680C-4A5B-8F3F-37CD23269640}" destId="{2850F650-2F00-430F-BE77-6A6EFEA332FA}" srcOrd="0" destOrd="0" presId="urn:microsoft.com/office/officeart/2018/2/layout/IconVerticalSolidList"/>
    <dgm:cxn modelId="{1D23AC24-F73D-4611-BCB8-915DED9A6161}" type="presParOf" srcId="{F622A66F-680C-4A5B-8F3F-37CD23269640}" destId="{E95862FF-89D0-4C4B-AEAC-C3A3603185F6}" srcOrd="1" destOrd="0" presId="urn:microsoft.com/office/officeart/2018/2/layout/IconVerticalSolidList"/>
    <dgm:cxn modelId="{A37483B5-13B6-4054-B358-993068D04D5D}" type="presParOf" srcId="{F622A66F-680C-4A5B-8F3F-37CD23269640}" destId="{23934C82-4069-4E60-9827-779D6BC9E807}" srcOrd="2" destOrd="0" presId="urn:microsoft.com/office/officeart/2018/2/layout/IconVerticalSolidList"/>
    <dgm:cxn modelId="{EFF1D9B8-ABEE-40CF-864D-DFF131A357B0}" type="presParOf" srcId="{F622A66F-680C-4A5B-8F3F-37CD23269640}" destId="{E1FFE824-3D9C-43CA-8D71-7F315134D2B1}" srcOrd="3" destOrd="0" presId="urn:microsoft.com/office/officeart/2018/2/layout/IconVerticalSolidList"/>
    <dgm:cxn modelId="{AA145429-F11E-44C2-B3D2-10FC5C5765B3}" type="presParOf" srcId="{2EB144F4-1DB8-4189-9C11-799D548053FE}" destId="{7EA9DD3F-E74E-4693-BFF9-E61464E9DF3A}" srcOrd="9" destOrd="0" presId="urn:microsoft.com/office/officeart/2018/2/layout/IconVerticalSolidList"/>
    <dgm:cxn modelId="{3B04A3AA-97A4-4EE8-A001-A756B7484A50}" type="presParOf" srcId="{2EB144F4-1DB8-4189-9C11-799D548053FE}" destId="{E763079F-DBEB-429B-ABBF-D764D605BFE8}" srcOrd="10" destOrd="0" presId="urn:microsoft.com/office/officeart/2018/2/layout/IconVerticalSolidList"/>
    <dgm:cxn modelId="{F2659589-935A-4A83-A21B-002FA29C6B6B}" type="presParOf" srcId="{E763079F-DBEB-429B-ABBF-D764D605BFE8}" destId="{4FC33D31-8A95-44DB-BDD5-AC54DECDAE4F}" srcOrd="0" destOrd="0" presId="urn:microsoft.com/office/officeart/2018/2/layout/IconVerticalSolidList"/>
    <dgm:cxn modelId="{EEE06D45-7C1F-4252-BE5D-60B8B5EF06FD}" type="presParOf" srcId="{E763079F-DBEB-429B-ABBF-D764D605BFE8}" destId="{AEA910B1-4340-4A19-B3D3-9DCC2AC91A5A}" srcOrd="1" destOrd="0" presId="urn:microsoft.com/office/officeart/2018/2/layout/IconVerticalSolidList"/>
    <dgm:cxn modelId="{66FABCA0-7543-43FE-A3CA-96D0C8C0C38D}" type="presParOf" srcId="{E763079F-DBEB-429B-ABBF-D764D605BFE8}" destId="{D569068A-88C9-4B25-B96A-32FDDB42ABFB}" srcOrd="2" destOrd="0" presId="urn:microsoft.com/office/officeart/2018/2/layout/IconVerticalSolidList"/>
    <dgm:cxn modelId="{32156A8D-FE94-41FC-8416-294038C627A7}" type="presParOf" srcId="{E763079F-DBEB-429B-ABBF-D764D605BFE8}" destId="{B294553D-E184-4D96-91C9-13408FA0FB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91F79-E4FC-45E0-9F9D-FEFA1F352B71}">
      <dsp:nvSpPr>
        <dsp:cNvPr id="0" name=""/>
        <dsp:cNvSpPr/>
      </dsp:nvSpPr>
      <dsp:spPr>
        <a:xfrm>
          <a:off x="0" y="1156"/>
          <a:ext cx="7686705" cy="492816"/>
        </a:xfrm>
        <a:prstGeom prst="roundRect">
          <a:avLst>
            <a:gd name="adj" fmla="val 10000"/>
          </a:avLst>
        </a:prstGeom>
        <a:solidFill>
          <a:srgbClr val="DBE0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FABE2-219B-4D40-95F4-2EA9FC12E25E}">
      <dsp:nvSpPr>
        <dsp:cNvPr id="0" name=""/>
        <dsp:cNvSpPr/>
      </dsp:nvSpPr>
      <dsp:spPr>
        <a:xfrm>
          <a:off x="149076" y="112040"/>
          <a:ext cx="271048" cy="271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48775-91C7-4893-9ED4-6A2FE8009D4E}">
      <dsp:nvSpPr>
        <dsp:cNvPr id="0" name=""/>
        <dsp:cNvSpPr/>
      </dsp:nvSpPr>
      <dsp:spPr>
        <a:xfrm>
          <a:off x="569202" y="1156"/>
          <a:ext cx="7117502" cy="4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56" tIns="52156" rIns="52156" bIns="52156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pl-PL" sz="1800" b="0" kern="1200" dirty="0">
              <a:latin typeface="Aptos" panose="020B0004020202020204" pitchFamily="34" charset="0"/>
            </a:rPr>
            <a:t>P</a:t>
          </a:r>
          <a:r>
            <a:rPr lang="en-US" sz="1800" b="0" kern="1200" dirty="0">
              <a:latin typeface="Aptos" panose="020B0004020202020204" pitchFamily="34" charset="0"/>
            </a:rPr>
            <a:t>reprocessing of EEG data. Artefact correction and </a:t>
          </a:r>
          <a:r>
            <a:rPr lang="en-GB" sz="1800" b="0" kern="1200" dirty="0">
              <a:latin typeface="Aptos" panose="020B0004020202020204" pitchFamily="34" charset="0"/>
            </a:rPr>
            <a:t>normalisation</a:t>
          </a:r>
          <a:r>
            <a:rPr lang="en-US" sz="1800" b="0" kern="1200" dirty="0">
              <a:latin typeface="Aptos" panose="020B0004020202020204" pitchFamily="34" charset="0"/>
            </a:rPr>
            <a:t>. </a:t>
          </a:r>
        </a:p>
      </dsp:txBody>
      <dsp:txXfrm>
        <a:off x="569202" y="1156"/>
        <a:ext cx="7117502" cy="492816"/>
      </dsp:txXfrm>
    </dsp:sp>
    <dsp:sp modelId="{A651D5E7-FEB1-44C4-A2C6-6E3F74CBB4C4}">
      <dsp:nvSpPr>
        <dsp:cNvPr id="0" name=""/>
        <dsp:cNvSpPr/>
      </dsp:nvSpPr>
      <dsp:spPr>
        <a:xfrm>
          <a:off x="0" y="617176"/>
          <a:ext cx="7686705" cy="492816"/>
        </a:xfrm>
        <a:prstGeom prst="roundRect">
          <a:avLst>
            <a:gd name="adj" fmla="val 10000"/>
          </a:avLst>
        </a:prstGeom>
        <a:solidFill>
          <a:srgbClr val="DBE0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DCB4BA-8CC8-4A55-9C6A-5C93B055BE52}">
      <dsp:nvSpPr>
        <dsp:cNvPr id="0" name=""/>
        <dsp:cNvSpPr/>
      </dsp:nvSpPr>
      <dsp:spPr>
        <a:xfrm>
          <a:off x="149076" y="728060"/>
          <a:ext cx="271048" cy="271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AECBD-46DB-44D5-A532-AF79F04E1D18}">
      <dsp:nvSpPr>
        <dsp:cNvPr id="0" name=""/>
        <dsp:cNvSpPr/>
      </dsp:nvSpPr>
      <dsp:spPr>
        <a:xfrm>
          <a:off x="569202" y="617176"/>
          <a:ext cx="7117502" cy="4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56" tIns="52156" rIns="52156" bIns="5215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ptos" panose="020B0004020202020204" pitchFamily="34" charset="0"/>
            </a:rPr>
            <a:t>Dimensionality reduction using the t-SNE algorithm. </a:t>
          </a:r>
        </a:p>
      </dsp:txBody>
      <dsp:txXfrm>
        <a:off x="569202" y="617176"/>
        <a:ext cx="7117502" cy="492816"/>
      </dsp:txXfrm>
    </dsp:sp>
    <dsp:sp modelId="{E00A27E3-0664-437F-BE6B-580744F793D6}">
      <dsp:nvSpPr>
        <dsp:cNvPr id="0" name=""/>
        <dsp:cNvSpPr/>
      </dsp:nvSpPr>
      <dsp:spPr>
        <a:xfrm>
          <a:off x="0" y="1233197"/>
          <a:ext cx="7686705" cy="492816"/>
        </a:xfrm>
        <a:prstGeom prst="roundRect">
          <a:avLst>
            <a:gd name="adj" fmla="val 10000"/>
          </a:avLst>
        </a:prstGeom>
        <a:solidFill>
          <a:srgbClr val="DBE0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B8B67-5DC2-40E3-8CF8-55622CF1AC67}">
      <dsp:nvSpPr>
        <dsp:cNvPr id="0" name=""/>
        <dsp:cNvSpPr/>
      </dsp:nvSpPr>
      <dsp:spPr>
        <a:xfrm>
          <a:off x="149076" y="1344080"/>
          <a:ext cx="271048" cy="2710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90D60-38FC-403D-9B1E-3EC94ADCCD7F}">
      <dsp:nvSpPr>
        <dsp:cNvPr id="0" name=""/>
        <dsp:cNvSpPr/>
      </dsp:nvSpPr>
      <dsp:spPr>
        <a:xfrm>
          <a:off x="569202" y="1233197"/>
          <a:ext cx="7117502" cy="4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56" tIns="52156" rIns="52156" bIns="5215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>
              <a:latin typeface="Aptos" panose="020B0004020202020204" pitchFamily="34" charset="0"/>
            </a:rPr>
            <a:t>D</a:t>
          </a:r>
          <a:r>
            <a:rPr lang="en-US" sz="1800" kern="1200" dirty="0" err="1">
              <a:latin typeface="Aptos" panose="020B0004020202020204" pitchFamily="34" charset="0"/>
            </a:rPr>
            <a:t>etermination</a:t>
          </a:r>
          <a:r>
            <a:rPr lang="en-US" sz="1800" kern="1200" dirty="0">
              <a:latin typeface="Aptos" panose="020B0004020202020204" pitchFamily="34" charset="0"/>
            </a:rPr>
            <a:t> of the stability of the topography at a given point in time</a:t>
          </a:r>
          <a:r>
            <a:rPr lang="pl-PL" sz="1800" kern="1200" dirty="0">
              <a:latin typeface="Aptos" panose="020B0004020202020204" pitchFamily="34" charset="0"/>
            </a:rPr>
            <a:t>.</a:t>
          </a:r>
          <a:endParaRPr lang="en-US" sz="1800" kern="1200" dirty="0">
            <a:latin typeface="Aptos" panose="020B0004020202020204" pitchFamily="34" charset="0"/>
          </a:endParaRPr>
        </a:p>
      </dsp:txBody>
      <dsp:txXfrm>
        <a:off x="569202" y="1233197"/>
        <a:ext cx="7117502" cy="492816"/>
      </dsp:txXfrm>
    </dsp:sp>
    <dsp:sp modelId="{A1E09EBC-8158-46AE-AA90-4551F3A666D4}">
      <dsp:nvSpPr>
        <dsp:cNvPr id="0" name=""/>
        <dsp:cNvSpPr/>
      </dsp:nvSpPr>
      <dsp:spPr>
        <a:xfrm>
          <a:off x="0" y="1849217"/>
          <a:ext cx="7686705" cy="492816"/>
        </a:xfrm>
        <a:prstGeom prst="roundRect">
          <a:avLst>
            <a:gd name="adj" fmla="val 10000"/>
          </a:avLst>
        </a:prstGeom>
        <a:solidFill>
          <a:srgbClr val="DBE0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42901B-6E3E-4AB1-8EA6-013F3148622B}">
      <dsp:nvSpPr>
        <dsp:cNvPr id="0" name=""/>
        <dsp:cNvSpPr/>
      </dsp:nvSpPr>
      <dsp:spPr>
        <a:xfrm>
          <a:off x="149076" y="1960101"/>
          <a:ext cx="271048" cy="2710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80D2D-1B09-4E55-A599-8C593453A128}">
      <dsp:nvSpPr>
        <dsp:cNvPr id="0" name=""/>
        <dsp:cNvSpPr/>
      </dsp:nvSpPr>
      <dsp:spPr>
        <a:xfrm>
          <a:off x="569202" y="1849217"/>
          <a:ext cx="7117502" cy="4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56" tIns="52156" rIns="52156" bIns="5215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>
              <a:latin typeface="Aptos" panose="020B0004020202020204" pitchFamily="34" charset="0"/>
            </a:rPr>
            <a:t>C</a:t>
          </a:r>
          <a:r>
            <a:rPr lang="en-US" sz="1800" kern="1200" dirty="0" err="1">
              <a:latin typeface="Aptos" panose="020B0004020202020204" pitchFamily="34" charset="0"/>
            </a:rPr>
            <a:t>alculation</a:t>
          </a:r>
          <a:r>
            <a:rPr lang="en-US" sz="1800" kern="1200" dirty="0">
              <a:latin typeface="Aptos" panose="020B0004020202020204" pitchFamily="34" charset="0"/>
            </a:rPr>
            <a:t> of the difference between cluster maps</a:t>
          </a:r>
          <a:r>
            <a:rPr lang="pl-PL" sz="1800" kern="1200" dirty="0">
              <a:latin typeface="Aptos" panose="020B0004020202020204" pitchFamily="34" charset="0"/>
            </a:rPr>
            <a:t>.</a:t>
          </a:r>
          <a:endParaRPr lang="en-US" sz="1800" kern="1200" dirty="0">
            <a:latin typeface="Aptos" panose="020B0004020202020204" pitchFamily="34" charset="0"/>
          </a:endParaRPr>
        </a:p>
      </dsp:txBody>
      <dsp:txXfrm>
        <a:off x="569202" y="1849217"/>
        <a:ext cx="7117502" cy="492816"/>
      </dsp:txXfrm>
    </dsp:sp>
    <dsp:sp modelId="{2850F650-2F00-430F-BE77-6A6EFEA332FA}">
      <dsp:nvSpPr>
        <dsp:cNvPr id="0" name=""/>
        <dsp:cNvSpPr/>
      </dsp:nvSpPr>
      <dsp:spPr>
        <a:xfrm>
          <a:off x="0" y="2465237"/>
          <a:ext cx="7686705" cy="492816"/>
        </a:xfrm>
        <a:prstGeom prst="roundRect">
          <a:avLst>
            <a:gd name="adj" fmla="val 10000"/>
          </a:avLst>
        </a:prstGeom>
        <a:solidFill>
          <a:srgbClr val="DBE0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5862FF-89D0-4C4B-AEAC-C3A3603185F6}">
      <dsp:nvSpPr>
        <dsp:cNvPr id="0" name=""/>
        <dsp:cNvSpPr/>
      </dsp:nvSpPr>
      <dsp:spPr>
        <a:xfrm>
          <a:off x="149076" y="2576121"/>
          <a:ext cx="271048" cy="2710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FE824-3D9C-43CA-8D71-7F315134D2B1}">
      <dsp:nvSpPr>
        <dsp:cNvPr id="0" name=""/>
        <dsp:cNvSpPr/>
      </dsp:nvSpPr>
      <dsp:spPr>
        <a:xfrm>
          <a:off x="569202" y="2465237"/>
          <a:ext cx="7117502" cy="4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56" tIns="52156" rIns="52156" bIns="5215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>
              <a:latin typeface="Aptos" panose="020B0004020202020204" pitchFamily="34" charset="0"/>
            </a:rPr>
            <a:t>P</a:t>
          </a:r>
          <a:r>
            <a:rPr lang="en-US" sz="1800" kern="1200" dirty="0" err="1">
              <a:latin typeface="Aptos" panose="020B0004020202020204" pitchFamily="34" charset="0"/>
            </a:rPr>
            <a:t>erforming</a:t>
          </a:r>
          <a:r>
            <a:rPr lang="en-US" sz="1800" kern="1200" dirty="0">
              <a:latin typeface="Aptos" panose="020B0004020202020204" pitchFamily="34" charset="0"/>
            </a:rPr>
            <a:t> clustering with the k-Means algorithm</a:t>
          </a:r>
          <a:r>
            <a:rPr lang="pl-PL" sz="1800" kern="1200" dirty="0">
              <a:latin typeface="Aptos" panose="020B0004020202020204" pitchFamily="34" charset="0"/>
            </a:rPr>
            <a:t>.</a:t>
          </a:r>
          <a:endParaRPr lang="en-US" sz="1800" kern="1200" dirty="0">
            <a:latin typeface="Aptos" panose="020B0004020202020204" pitchFamily="34" charset="0"/>
          </a:endParaRPr>
        </a:p>
      </dsp:txBody>
      <dsp:txXfrm>
        <a:off x="569202" y="2465237"/>
        <a:ext cx="7117502" cy="492816"/>
      </dsp:txXfrm>
    </dsp:sp>
    <dsp:sp modelId="{4FC33D31-8A95-44DB-BDD5-AC54DECDAE4F}">
      <dsp:nvSpPr>
        <dsp:cNvPr id="0" name=""/>
        <dsp:cNvSpPr/>
      </dsp:nvSpPr>
      <dsp:spPr>
        <a:xfrm>
          <a:off x="0" y="3081258"/>
          <a:ext cx="7686705" cy="492816"/>
        </a:xfrm>
        <a:prstGeom prst="roundRect">
          <a:avLst>
            <a:gd name="adj" fmla="val 10000"/>
          </a:avLst>
        </a:prstGeom>
        <a:solidFill>
          <a:srgbClr val="DBE0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910B1-4340-4A19-B3D3-9DCC2AC91A5A}">
      <dsp:nvSpPr>
        <dsp:cNvPr id="0" name=""/>
        <dsp:cNvSpPr/>
      </dsp:nvSpPr>
      <dsp:spPr>
        <a:xfrm>
          <a:off x="149076" y="3192141"/>
          <a:ext cx="271048" cy="27104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4553D-E184-4D96-91C9-13408FA0FBBB}">
      <dsp:nvSpPr>
        <dsp:cNvPr id="0" name=""/>
        <dsp:cNvSpPr/>
      </dsp:nvSpPr>
      <dsp:spPr>
        <a:xfrm>
          <a:off x="569202" y="3081258"/>
          <a:ext cx="7117502" cy="4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56" tIns="52156" rIns="52156" bIns="5215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>
              <a:latin typeface="Aptos" panose="020B0004020202020204" pitchFamily="34" charset="0"/>
            </a:rPr>
            <a:t>A</a:t>
          </a:r>
          <a:r>
            <a:rPr lang="en-US" sz="1800" kern="1200" dirty="0" err="1">
              <a:latin typeface="Aptos" panose="020B0004020202020204" pitchFamily="34" charset="0"/>
            </a:rPr>
            <a:t>nalysis</a:t>
          </a:r>
          <a:r>
            <a:rPr lang="en-US" sz="1800" kern="1200" dirty="0">
              <a:latin typeface="Aptos" panose="020B0004020202020204" pitchFamily="34" charset="0"/>
            </a:rPr>
            <a:t> of individual micro-state parameters</a:t>
          </a:r>
          <a:r>
            <a:rPr lang="pl-PL" sz="1800" kern="1200" dirty="0">
              <a:latin typeface="Aptos" panose="020B0004020202020204" pitchFamily="34" charset="0"/>
            </a:rPr>
            <a:t> and v</a:t>
          </a:r>
          <a:r>
            <a:rPr lang="en-GB" sz="1800" kern="1200" dirty="0" err="1">
              <a:latin typeface="Aptos" panose="020B0004020202020204" pitchFamily="34" charset="0"/>
            </a:rPr>
            <a:t>isualisation</a:t>
          </a:r>
          <a:r>
            <a:rPr lang="en-US" sz="1800" kern="1200" dirty="0">
              <a:latin typeface="Aptos" panose="020B0004020202020204" pitchFamily="34" charset="0"/>
            </a:rPr>
            <a:t>.</a:t>
          </a:r>
        </a:p>
      </dsp:txBody>
      <dsp:txXfrm>
        <a:off x="569202" y="3081258"/>
        <a:ext cx="7117502" cy="492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91F79-E4FC-45E0-9F9D-FEFA1F352B71}">
      <dsp:nvSpPr>
        <dsp:cNvPr id="0" name=""/>
        <dsp:cNvSpPr/>
      </dsp:nvSpPr>
      <dsp:spPr>
        <a:xfrm>
          <a:off x="0" y="1156"/>
          <a:ext cx="7138048" cy="492816"/>
        </a:xfrm>
        <a:prstGeom prst="roundRect">
          <a:avLst>
            <a:gd name="adj" fmla="val 10000"/>
          </a:avLst>
        </a:prstGeom>
        <a:solidFill>
          <a:srgbClr val="DBE0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FABE2-219B-4D40-95F4-2EA9FC12E25E}">
      <dsp:nvSpPr>
        <dsp:cNvPr id="0" name=""/>
        <dsp:cNvSpPr/>
      </dsp:nvSpPr>
      <dsp:spPr>
        <a:xfrm>
          <a:off x="149076" y="112040"/>
          <a:ext cx="271048" cy="271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48775-91C7-4893-9ED4-6A2FE8009D4E}">
      <dsp:nvSpPr>
        <dsp:cNvPr id="0" name=""/>
        <dsp:cNvSpPr/>
      </dsp:nvSpPr>
      <dsp:spPr>
        <a:xfrm>
          <a:off x="569202" y="1156"/>
          <a:ext cx="6568845" cy="4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56" tIns="52156" rIns="52156" bIns="52156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pl-PL" sz="2000" kern="1200" dirty="0">
              <a:latin typeface="Aptos" panose="020B0004020202020204" pitchFamily="34" charset="0"/>
            </a:rPr>
            <a:t>F</a:t>
          </a:r>
          <a:r>
            <a:rPr lang="en-US" sz="2000" kern="1200" dirty="0" err="1">
              <a:latin typeface="Aptos" panose="020B0004020202020204" pitchFamily="34" charset="0"/>
            </a:rPr>
            <a:t>requency</a:t>
          </a:r>
          <a:r>
            <a:rPr lang="en-US" sz="2000" kern="1200" dirty="0">
              <a:latin typeface="Aptos" panose="020B0004020202020204" pitchFamily="34" charset="0"/>
            </a:rPr>
            <a:t> of occurrence</a:t>
          </a:r>
          <a:r>
            <a:rPr lang="en-US" sz="2000" b="0" kern="1200" dirty="0">
              <a:latin typeface="Aptos" panose="020B0004020202020204" pitchFamily="34" charset="0"/>
            </a:rPr>
            <a:t>. </a:t>
          </a:r>
        </a:p>
      </dsp:txBody>
      <dsp:txXfrm>
        <a:off x="569202" y="1156"/>
        <a:ext cx="6568845" cy="492816"/>
      </dsp:txXfrm>
    </dsp:sp>
    <dsp:sp modelId="{A651D5E7-FEB1-44C4-A2C6-6E3F74CBB4C4}">
      <dsp:nvSpPr>
        <dsp:cNvPr id="0" name=""/>
        <dsp:cNvSpPr/>
      </dsp:nvSpPr>
      <dsp:spPr>
        <a:xfrm>
          <a:off x="0" y="617176"/>
          <a:ext cx="7138048" cy="492816"/>
        </a:xfrm>
        <a:prstGeom prst="roundRect">
          <a:avLst>
            <a:gd name="adj" fmla="val 10000"/>
          </a:avLst>
        </a:prstGeom>
        <a:solidFill>
          <a:srgbClr val="DBE0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DCB4BA-8CC8-4A55-9C6A-5C93B055BE52}">
      <dsp:nvSpPr>
        <dsp:cNvPr id="0" name=""/>
        <dsp:cNvSpPr/>
      </dsp:nvSpPr>
      <dsp:spPr>
        <a:xfrm>
          <a:off x="149076" y="728060"/>
          <a:ext cx="271048" cy="271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AECBD-46DB-44D5-A532-AF79F04E1D18}">
      <dsp:nvSpPr>
        <dsp:cNvPr id="0" name=""/>
        <dsp:cNvSpPr/>
      </dsp:nvSpPr>
      <dsp:spPr>
        <a:xfrm>
          <a:off x="569202" y="617176"/>
          <a:ext cx="6568845" cy="4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56" tIns="52156" rIns="52156" bIns="5215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latin typeface="Aptos" panose="020B0004020202020204" pitchFamily="34" charset="0"/>
            </a:rPr>
            <a:t>A</a:t>
          </a:r>
          <a:r>
            <a:rPr lang="en-US" sz="2000" kern="1200" dirty="0" err="1">
              <a:latin typeface="Aptos" panose="020B0004020202020204" pitchFamily="34" charset="0"/>
            </a:rPr>
            <a:t>verage</a:t>
          </a:r>
          <a:r>
            <a:rPr lang="en-US" sz="2000" kern="1200" dirty="0">
              <a:latin typeface="Aptos" panose="020B0004020202020204" pitchFamily="34" charset="0"/>
            </a:rPr>
            <a:t> stability time. </a:t>
          </a:r>
        </a:p>
      </dsp:txBody>
      <dsp:txXfrm>
        <a:off x="569202" y="617176"/>
        <a:ext cx="6568845" cy="492816"/>
      </dsp:txXfrm>
    </dsp:sp>
    <dsp:sp modelId="{E00A27E3-0664-437F-BE6B-580744F793D6}">
      <dsp:nvSpPr>
        <dsp:cNvPr id="0" name=""/>
        <dsp:cNvSpPr/>
      </dsp:nvSpPr>
      <dsp:spPr>
        <a:xfrm>
          <a:off x="0" y="1233197"/>
          <a:ext cx="7138048" cy="492816"/>
        </a:xfrm>
        <a:prstGeom prst="roundRect">
          <a:avLst>
            <a:gd name="adj" fmla="val 10000"/>
          </a:avLst>
        </a:prstGeom>
        <a:solidFill>
          <a:srgbClr val="DBE0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B8B67-5DC2-40E3-8CF8-55622CF1AC67}">
      <dsp:nvSpPr>
        <dsp:cNvPr id="0" name=""/>
        <dsp:cNvSpPr/>
      </dsp:nvSpPr>
      <dsp:spPr>
        <a:xfrm>
          <a:off x="149076" y="1344080"/>
          <a:ext cx="271048" cy="2710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90D60-38FC-403D-9B1E-3EC94ADCCD7F}">
      <dsp:nvSpPr>
        <dsp:cNvPr id="0" name=""/>
        <dsp:cNvSpPr/>
      </dsp:nvSpPr>
      <dsp:spPr>
        <a:xfrm>
          <a:off x="569202" y="1233197"/>
          <a:ext cx="6568845" cy="4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56" tIns="52156" rIns="52156" bIns="5215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latin typeface="Aptos" panose="020B0004020202020204" pitchFamily="34" charset="0"/>
            </a:rPr>
            <a:t>P</a:t>
          </a:r>
          <a:r>
            <a:rPr lang="en-US" sz="2000" kern="1200" dirty="0" err="1">
              <a:latin typeface="Aptos" panose="020B0004020202020204" pitchFamily="34" charset="0"/>
            </a:rPr>
            <a:t>robability</a:t>
          </a:r>
          <a:r>
            <a:rPr lang="en-US" sz="2000" kern="1200" dirty="0">
              <a:latin typeface="Aptos" panose="020B0004020202020204" pitchFamily="34" charset="0"/>
            </a:rPr>
            <a:t> of transitions between individual microstates</a:t>
          </a:r>
          <a:r>
            <a:rPr lang="pl-PL" sz="2000" kern="1200" dirty="0">
              <a:latin typeface="Aptos" panose="020B0004020202020204" pitchFamily="34" charset="0"/>
            </a:rPr>
            <a:t>.</a:t>
          </a:r>
          <a:endParaRPr lang="en-US" sz="2000" kern="1200" dirty="0">
            <a:latin typeface="Aptos" panose="020B0004020202020204" pitchFamily="34" charset="0"/>
          </a:endParaRPr>
        </a:p>
      </dsp:txBody>
      <dsp:txXfrm>
        <a:off x="569202" y="1233197"/>
        <a:ext cx="6568845" cy="492816"/>
      </dsp:txXfrm>
    </dsp:sp>
    <dsp:sp modelId="{A1E09EBC-8158-46AE-AA90-4551F3A666D4}">
      <dsp:nvSpPr>
        <dsp:cNvPr id="0" name=""/>
        <dsp:cNvSpPr/>
      </dsp:nvSpPr>
      <dsp:spPr>
        <a:xfrm>
          <a:off x="0" y="1849217"/>
          <a:ext cx="7138048" cy="492816"/>
        </a:xfrm>
        <a:prstGeom prst="roundRect">
          <a:avLst>
            <a:gd name="adj" fmla="val 10000"/>
          </a:avLst>
        </a:prstGeom>
        <a:solidFill>
          <a:srgbClr val="DBE0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42901B-6E3E-4AB1-8EA6-013F3148622B}">
      <dsp:nvSpPr>
        <dsp:cNvPr id="0" name=""/>
        <dsp:cNvSpPr/>
      </dsp:nvSpPr>
      <dsp:spPr>
        <a:xfrm>
          <a:off x="149076" y="1960101"/>
          <a:ext cx="271048" cy="2710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80D2D-1B09-4E55-A599-8C593453A128}">
      <dsp:nvSpPr>
        <dsp:cNvPr id="0" name=""/>
        <dsp:cNvSpPr/>
      </dsp:nvSpPr>
      <dsp:spPr>
        <a:xfrm>
          <a:off x="569202" y="1849217"/>
          <a:ext cx="6568845" cy="4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56" tIns="52156" rIns="52156" bIns="5215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latin typeface="Aptos" panose="020B0004020202020204" pitchFamily="34" charset="0"/>
            </a:rPr>
            <a:t>T</a:t>
          </a:r>
          <a:r>
            <a:rPr lang="en-US" sz="2000" kern="1200" dirty="0" err="1">
              <a:latin typeface="Aptos" panose="020B0004020202020204" pitchFamily="34" charset="0"/>
            </a:rPr>
            <a:t>ime</a:t>
          </a:r>
          <a:r>
            <a:rPr lang="en-US" sz="2000" kern="1200" dirty="0">
              <a:latin typeface="Aptos" panose="020B0004020202020204" pitchFamily="34" charset="0"/>
            </a:rPr>
            <a:t> coverage factor for the whole waveform</a:t>
          </a:r>
          <a:r>
            <a:rPr lang="pl-PL" sz="2000" kern="1200" dirty="0">
              <a:latin typeface="Aptos" panose="020B0004020202020204" pitchFamily="34" charset="0"/>
            </a:rPr>
            <a:t>.</a:t>
          </a:r>
          <a:endParaRPr lang="en-US" sz="2000" kern="1200" dirty="0">
            <a:latin typeface="Aptos" panose="020B0004020202020204" pitchFamily="34" charset="0"/>
          </a:endParaRPr>
        </a:p>
      </dsp:txBody>
      <dsp:txXfrm>
        <a:off x="569202" y="1849217"/>
        <a:ext cx="6568845" cy="492816"/>
      </dsp:txXfrm>
    </dsp:sp>
    <dsp:sp modelId="{2850F650-2F00-430F-BE77-6A6EFEA332FA}">
      <dsp:nvSpPr>
        <dsp:cNvPr id="0" name=""/>
        <dsp:cNvSpPr/>
      </dsp:nvSpPr>
      <dsp:spPr>
        <a:xfrm>
          <a:off x="0" y="2465237"/>
          <a:ext cx="7138048" cy="492816"/>
        </a:xfrm>
        <a:prstGeom prst="roundRect">
          <a:avLst>
            <a:gd name="adj" fmla="val 10000"/>
          </a:avLst>
        </a:prstGeom>
        <a:solidFill>
          <a:srgbClr val="DBE0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5862FF-89D0-4C4B-AEAC-C3A3603185F6}">
      <dsp:nvSpPr>
        <dsp:cNvPr id="0" name=""/>
        <dsp:cNvSpPr/>
      </dsp:nvSpPr>
      <dsp:spPr>
        <a:xfrm>
          <a:off x="149076" y="2576121"/>
          <a:ext cx="271048" cy="2710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FE824-3D9C-43CA-8D71-7F315134D2B1}">
      <dsp:nvSpPr>
        <dsp:cNvPr id="0" name=""/>
        <dsp:cNvSpPr/>
      </dsp:nvSpPr>
      <dsp:spPr>
        <a:xfrm>
          <a:off x="569202" y="2465237"/>
          <a:ext cx="6568845" cy="4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56" tIns="52156" rIns="52156" bIns="5215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latin typeface="Aptos" panose="020B0004020202020204" pitchFamily="34" charset="0"/>
            </a:rPr>
            <a:t>G</a:t>
          </a:r>
          <a:r>
            <a:rPr lang="en-US" sz="2000" kern="1200" dirty="0">
              <a:latin typeface="Aptos" panose="020B0004020202020204" pitchFamily="34" charset="0"/>
            </a:rPr>
            <a:t>lobal mean field strength</a:t>
          </a:r>
          <a:r>
            <a:rPr lang="pl-PL" sz="2000" kern="1200" dirty="0">
              <a:latin typeface="Aptos" panose="020B0004020202020204" pitchFamily="34" charset="0"/>
            </a:rPr>
            <a:t>.</a:t>
          </a:r>
          <a:endParaRPr lang="en-US" sz="2000" kern="1200" dirty="0">
            <a:latin typeface="Aptos" panose="020B0004020202020204" pitchFamily="34" charset="0"/>
          </a:endParaRPr>
        </a:p>
      </dsp:txBody>
      <dsp:txXfrm>
        <a:off x="569202" y="2465237"/>
        <a:ext cx="6568845" cy="492816"/>
      </dsp:txXfrm>
    </dsp:sp>
    <dsp:sp modelId="{4FC33D31-8A95-44DB-BDD5-AC54DECDAE4F}">
      <dsp:nvSpPr>
        <dsp:cNvPr id="0" name=""/>
        <dsp:cNvSpPr/>
      </dsp:nvSpPr>
      <dsp:spPr>
        <a:xfrm>
          <a:off x="0" y="3081258"/>
          <a:ext cx="7138048" cy="492816"/>
        </a:xfrm>
        <a:prstGeom prst="roundRect">
          <a:avLst>
            <a:gd name="adj" fmla="val 10000"/>
          </a:avLst>
        </a:prstGeom>
        <a:solidFill>
          <a:srgbClr val="DBE0E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910B1-4340-4A19-B3D3-9DCC2AC91A5A}">
      <dsp:nvSpPr>
        <dsp:cNvPr id="0" name=""/>
        <dsp:cNvSpPr/>
      </dsp:nvSpPr>
      <dsp:spPr>
        <a:xfrm>
          <a:off x="149076" y="3192141"/>
          <a:ext cx="271048" cy="27104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4553D-E184-4D96-91C9-13408FA0FBBB}">
      <dsp:nvSpPr>
        <dsp:cNvPr id="0" name=""/>
        <dsp:cNvSpPr/>
      </dsp:nvSpPr>
      <dsp:spPr>
        <a:xfrm>
          <a:off x="569202" y="3081258"/>
          <a:ext cx="6568845" cy="4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56" tIns="52156" rIns="52156" bIns="5215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latin typeface="Aptos" panose="020B0004020202020204" pitchFamily="34" charset="0"/>
            </a:rPr>
            <a:t>A</a:t>
          </a:r>
          <a:r>
            <a:rPr lang="en-US" sz="2000" kern="1200" dirty="0" err="1">
              <a:latin typeface="Aptos" panose="020B0004020202020204" pitchFamily="34" charset="0"/>
            </a:rPr>
            <a:t>verage</a:t>
          </a:r>
          <a:r>
            <a:rPr lang="en-US" sz="2000" kern="1200" dirty="0">
              <a:latin typeface="Aptos" panose="020B0004020202020204" pitchFamily="34" charset="0"/>
            </a:rPr>
            <a:t> spatial correlation.</a:t>
          </a:r>
        </a:p>
      </dsp:txBody>
      <dsp:txXfrm>
        <a:off x="569202" y="3081258"/>
        <a:ext cx="6568845" cy="49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C85C3-AA10-4C4A-A668-5768F9273AED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136A5-1C9D-4DF2-9442-B0FDF8B3E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4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136A5-1C9D-4DF2-9442-B0FDF8B3E2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83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0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7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75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26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2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39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26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8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14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2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24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59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5.wdp"/><Relationship Id="rId7" Type="http://schemas.openxmlformats.org/officeDocument/2006/relationships/diagramColors" Target="../diagrams/colors1.xml"/><Relationship Id="rId12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.png"/><Relationship Id="rId5" Type="http://schemas.openxmlformats.org/officeDocument/2006/relationships/diagramLayout" Target="../diagrams/layout1.xml"/><Relationship Id="rId10" Type="http://schemas.microsoft.com/office/2007/relationships/hdphoto" Target="../media/hdphoto3.wdp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microsoft.com/office/2007/relationships/hdphoto" Target="../media/hdphoto1.wdp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4DFB53-C7FE-4BC7-BA96-83262BE09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35B95BC-3E9F-5A8E-AE66-CA8DF2C2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242" y="4024589"/>
            <a:ext cx="9334500" cy="922653"/>
          </a:xfrm>
        </p:spPr>
        <p:txBody>
          <a:bodyPr>
            <a:noAutofit/>
          </a:bodyPr>
          <a:lstStyle/>
          <a:p>
            <a:pPr algn="ctr"/>
            <a:r>
              <a:rPr lang="en-GB" sz="2800" b="1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Machine learning in EEG microstate analysis: new hope for personalising treatment of mood disorders.</a:t>
            </a:r>
            <a:endParaRPr lang="en-US" sz="2800" dirty="0">
              <a:latin typeface="Aptos" panose="020B0004020202020204" pitchFamily="34" charset="0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766D447-B045-7D78-2DB6-F7D332C5D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3324" y="5409546"/>
            <a:ext cx="6245352" cy="474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200" cap="none" spc="0" baseline="30000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r>
              <a:rPr lang="en-US" sz="1200" cap="none" spc="0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Division </a:t>
            </a:r>
            <a:r>
              <a:rPr lang="pl-PL" sz="1200" cap="none" spc="0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</a:t>
            </a:r>
            <a:r>
              <a:rPr lang="en-US" sz="1200" cap="none" spc="0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 Biostatistics </a:t>
            </a:r>
            <a:r>
              <a:rPr lang="pl-PL" sz="1200" cap="none" spc="0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</a:t>
            </a:r>
            <a:r>
              <a:rPr lang="en-US" sz="1200" cap="none" spc="0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nd Neural Networks, Medical University </a:t>
            </a:r>
            <a:r>
              <a:rPr lang="pl-PL" sz="1200" cap="none" spc="0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</a:t>
            </a:r>
            <a:r>
              <a:rPr lang="en-US" sz="1200" cap="none" spc="0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 Gdańsk</a:t>
            </a:r>
            <a:endParaRPr lang="pl-PL" sz="1200" cap="none" spc="0" dirty="0">
              <a:solidFill>
                <a:srgbClr val="42424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200" cap="none" spc="0" baseline="30000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  </a:t>
            </a:r>
            <a:r>
              <a:rPr lang="en-US" sz="1200" cap="none" spc="0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Faculty </a:t>
            </a:r>
            <a:r>
              <a:rPr lang="pl-PL" sz="1200" cap="none" spc="0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</a:t>
            </a:r>
            <a:r>
              <a:rPr lang="en-US" sz="1200" cap="none" spc="0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 Applied Physics </a:t>
            </a:r>
            <a:r>
              <a:rPr lang="pl-PL" sz="1200" cap="none" spc="0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</a:t>
            </a:r>
            <a:r>
              <a:rPr lang="en-US" sz="1200" cap="none" spc="0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nd Mathematics, Gdańsk University </a:t>
            </a:r>
            <a:r>
              <a:rPr lang="pl-PL" sz="1200" cap="none" spc="0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</a:t>
            </a:r>
            <a:r>
              <a:rPr lang="en-US" sz="1200" cap="none" spc="0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 Technology</a:t>
            </a:r>
          </a:p>
          <a:p>
            <a:pPr algn="ctr">
              <a:lnSpc>
                <a:spcPct val="100000"/>
              </a:lnSpc>
            </a:pPr>
            <a:endParaRPr lang="en-US" sz="1200" dirty="0"/>
          </a:p>
        </p:txBody>
      </p:sp>
      <p:pic>
        <p:nvPicPr>
          <p:cNvPr id="4" name="Picture 3" descr="Abstrakcyjny obraz połączenia sieciowego na białym tle">
            <a:extLst>
              <a:ext uri="{FF2B5EF4-FFF2-40B4-BE49-F238E27FC236}">
                <a16:creationId xmlns:a16="http://schemas.microsoft.com/office/drawing/2014/main" id="{E0F2890B-D2C5-5829-8DEF-F6EF6F6C7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14" b="1"/>
          <a:stretch/>
        </p:blipFill>
        <p:spPr>
          <a:xfrm>
            <a:off x="0" y="0"/>
            <a:ext cx="12191980" cy="38860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7F5FE0BC-7441-1B65-E58A-C6CFAB045698}"/>
              </a:ext>
            </a:extLst>
          </p:cNvPr>
          <p:cNvSpPr txBox="1"/>
          <p:nvPr/>
        </p:nvSpPr>
        <p:spPr>
          <a:xfrm>
            <a:off x="3048762" y="5012834"/>
            <a:ext cx="6094476" cy="396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  <a:spcBef>
                <a:spcPts val="0"/>
              </a:spcBef>
            </a:pPr>
            <a:r>
              <a:rPr lang="en-US" sz="1800" b="1" cap="none" spc="0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Krzysztof Pietruczuk </a:t>
            </a:r>
            <a:r>
              <a:rPr lang="en-US" sz="1800" b="1" cap="none" spc="0" baseline="30000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 </a:t>
            </a:r>
            <a:r>
              <a:rPr lang="en-US" sz="1800" b="1" cap="none" spc="0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Szymon Bierzanowski </a:t>
            </a:r>
            <a:r>
              <a:rPr lang="en-US" sz="1800" b="1" cap="none" spc="0" baseline="30000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US" sz="1800" b="1" cap="none" spc="0" dirty="0">
              <a:solidFill>
                <a:srgbClr val="42424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Obraz 10" descr="Obraz zawierający tekst, zrzut ekranu, Czcionka, czarne&#10;&#10;Opis wygenerowany automatycznie">
            <a:extLst>
              <a:ext uri="{FF2B5EF4-FFF2-40B4-BE49-F238E27FC236}">
                <a16:creationId xmlns:a16="http://schemas.microsoft.com/office/drawing/2014/main" id="{61009881-806A-B257-4001-3FE5410614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4" t="29524" r="25125" b="29412"/>
          <a:stretch/>
        </p:blipFill>
        <p:spPr>
          <a:xfrm>
            <a:off x="3339458" y="6049878"/>
            <a:ext cx="5513084" cy="64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3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F31769EA-8B4A-41E7-602C-2DDFF99906DC}"/>
              </a:ext>
            </a:extLst>
          </p:cNvPr>
          <p:cNvSpPr txBox="1"/>
          <p:nvPr/>
        </p:nvSpPr>
        <p:spPr>
          <a:xfrm>
            <a:off x="4653557" y="923678"/>
            <a:ext cx="2699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400" b="1">
                <a:solidFill>
                  <a:srgbClr val="45547F"/>
                </a:solidFill>
                <a:latin typeface="Aptos" panose="020B0004020202020204" pitchFamily="34" charset="0"/>
              </a:rPr>
              <a:t>Challenges ahead</a:t>
            </a:r>
            <a:endParaRPr lang="en-US" sz="2400" b="1" dirty="0">
              <a:solidFill>
                <a:srgbClr val="45547F"/>
              </a:solidFill>
              <a:latin typeface="Aptos" panose="020B0004020202020204" pitchFamily="34" charset="0"/>
            </a:endParaRPr>
          </a:p>
        </p:txBody>
      </p:sp>
      <p:pic>
        <p:nvPicPr>
          <p:cNvPr id="18" name="Obraz 17" descr="Obraz zawierający szkic, rysowanie, Sztuka dziecięca, sztuka&#10;&#10;Opis wygenerowany automatycznie">
            <a:extLst>
              <a:ext uri="{FF2B5EF4-FFF2-40B4-BE49-F238E27FC236}">
                <a16:creationId xmlns:a16="http://schemas.microsoft.com/office/drawing/2014/main" id="{8D687823-E317-5DE9-22A6-13A43EDBA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5983"/>
            <a:ext cx="12192000" cy="1634671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23" name="Obraz 22" descr="Obraz zawierający tekst, zrzut ekranu, Czcionka, czarne&#10;&#10;Opis wygenerowany automatycznie">
            <a:extLst>
              <a:ext uri="{FF2B5EF4-FFF2-40B4-BE49-F238E27FC236}">
                <a16:creationId xmlns:a16="http://schemas.microsoft.com/office/drawing/2014/main" id="{8F6ADFBC-EFD1-3D06-D0E1-5A837C61E7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8496A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4" t="29524" r="25125" b="29412"/>
          <a:stretch/>
        </p:blipFill>
        <p:spPr>
          <a:xfrm>
            <a:off x="926145" y="93553"/>
            <a:ext cx="3812414" cy="444447"/>
          </a:xfrm>
          <a:prstGeom prst="rect">
            <a:avLst/>
          </a:prstGeom>
        </p:spPr>
      </p:pic>
      <p:sp>
        <p:nvSpPr>
          <p:cNvPr id="24" name="Tytuł 1">
            <a:extLst>
              <a:ext uri="{FF2B5EF4-FFF2-40B4-BE49-F238E27FC236}">
                <a16:creationId xmlns:a16="http://schemas.microsoft.com/office/drawing/2014/main" id="{F843C672-0F31-6129-ECEC-C65F84039F6F}"/>
              </a:ext>
            </a:extLst>
          </p:cNvPr>
          <p:cNvSpPr txBox="1">
            <a:spLocks/>
          </p:cNvSpPr>
          <p:nvPr/>
        </p:nvSpPr>
        <p:spPr>
          <a:xfrm>
            <a:off x="5560698" y="32963"/>
            <a:ext cx="6132202" cy="64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Machine learning in EEG microstate analysis: new hope for personalising treatment of mood disorders.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931D01E6-9979-AA35-6E67-0BF70C046778}"/>
              </a:ext>
            </a:extLst>
          </p:cNvPr>
          <p:cNvCxnSpPr>
            <a:cxnSpLocks/>
          </p:cNvCxnSpPr>
          <p:nvPr/>
        </p:nvCxnSpPr>
        <p:spPr>
          <a:xfrm>
            <a:off x="0" y="681368"/>
            <a:ext cx="12192000" cy="0"/>
          </a:xfrm>
          <a:prstGeom prst="line">
            <a:avLst/>
          </a:prstGeom>
          <a:ln w="19050">
            <a:solidFill>
              <a:srgbClr val="849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82E52A1-0492-7F9A-7463-5DB0CE4A760E}"/>
              </a:ext>
            </a:extLst>
          </p:cNvPr>
          <p:cNvSpPr txBox="1"/>
          <p:nvPr/>
        </p:nvSpPr>
        <p:spPr>
          <a:xfrm>
            <a:off x="461137" y="1411876"/>
            <a:ext cx="1108404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development of microstates in the context of diagnosis and monitoring the course of therapy for depression</a:t>
            </a:r>
            <a:endParaRPr lang="en-US" sz="2000" dirty="0">
              <a:solidFill>
                <a:srgbClr val="42424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7235BE4-1CC2-38CD-B0A6-DEE12EC99963}"/>
              </a:ext>
            </a:extLst>
          </p:cNvPr>
          <p:cNvSpPr txBox="1"/>
          <p:nvPr/>
        </p:nvSpPr>
        <p:spPr>
          <a:xfrm>
            <a:off x="461137" y="1993597"/>
            <a:ext cx="90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assess both the optimal choice of the number of clusters</a:t>
            </a:r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604A49A-DADC-9FCD-314F-E8C2A694C3A6}"/>
              </a:ext>
            </a:extLst>
          </p:cNvPr>
          <p:cNvSpPr txBox="1"/>
          <p:nvPr/>
        </p:nvSpPr>
        <p:spPr>
          <a:xfrm>
            <a:off x="461137" y="2578707"/>
            <a:ext cx="9459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replacing the classic k-means algorithm with other, more advanced clustering techniques</a:t>
            </a:r>
            <a:endParaRPr lang="pl-PL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324DB0B1-C6F6-4BDC-96C1-040AA64C1046}"/>
              </a:ext>
            </a:extLst>
          </p:cNvPr>
          <p:cNvSpPr txBox="1"/>
          <p:nvPr/>
        </p:nvSpPr>
        <p:spPr>
          <a:xfrm>
            <a:off x="461137" y="3156055"/>
            <a:ext cx="8231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determine the effect of the type of pharmacotherapy used on microstates</a:t>
            </a:r>
            <a:endParaRPr lang="pl-PL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8EE86FC1-D616-A9EA-6284-6FEBA24AC5A4}"/>
              </a:ext>
            </a:extLst>
          </p:cNvPr>
          <p:cNvSpPr txBox="1"/>
          <p:nvPr/>
        </p:nvSpPr>
        <p:spPr>
          <a:xfrm>
            <a:off x="461137" y="3778238"/>
            <a:ext cx="9836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carry out the mapping to the structural brain image obtained from the MRI measurement</a:t>
            </a:r>
            <a:endParaRPr lang="pl-PL" dirty="0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3EC6644B-6CB2-5950-F8CC-A4AD27B5BF93}"/>
              </a:ext>
            </a:extLst>
          </p:cNvPr>
          <p:cNvSpPr txBox="1"/>
          <p:nvPr/>
        </p:nvSpPr>
        <p:spPr>
          <a:xfrm>
            <a:off x="1784066" y="4442854"/>
            <a:ext cx="8623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creation of a predictive model using machine learning methods will enable the application of effective and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personalised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treatment.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17200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tekst, zrzut ekranu, Czcionka, czarne&#10;&#10;Opis wygenerowany automatycznie">
            <a:extLst>
              <a:ext uri="{FF2B5EF4-FFF2-40B4-BE49-F238E27FC236}">
                <a16:creationId xmlns:a16="http://schemas.microsoft.com/office/drawing/2014/main" id="{C8CB3558-9989-62D3-69F0-D1163E2967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496A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4" t="29524" r="25125" b="29412"/>
          <a:stretch/>
        </p:blipFill>
        <p:spPr>
          <a:xfrm>
            <a:off x="926145" y="93553"/>
            <a:ext cx="3812414" cy="444447"/>
          </a:xfrm>
          <a:prstGeom prst="rect">
            <a:avLst/>
          </a:prstGeom>
        </p:spPr>
      </p:pic>
      <p:sp>
        <p:nvSpPr>
          <p:cNvPr id="6" name="Tytuł 1">
            <a:extLst>
              <a:ext uri="{FF2B5EF4-FFF2-40B4-BE49-F238E27FC236}">
                <a16:creationId xmlns:a16="http://schemas.microsoft.com/office/drawing/2014/main" id="{463E61EF-DCFE-AD8A-06A4-C2CF4DDCB954}"/>
              </a:ext>
            </a:extLst>
          </p:cNvPr>
          <p:cNvSpPr txBox="1">
            <a:spLocks/>
          </p:cNvSpPr>
          <p:nvPr/>
        </p:nvSpPr>
        <p:spPr>
          <a:xfrm>
            <a:off x="5560698" y="32963"/>
            <a:ext cx="6132202" cy="64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Machine learning in EEG microstate analysis: new hope for personalising treatment of mood disorders.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298B88A3-624A-1451-0A1B-8BA23CD089FE}"/>
              </a:ext>
            </a:extLst>
          </p:cNvPr>
          <p:cNvCxnSpPr>
            <a:cxnSpLocks/>
          </p:cNvCxnSpPr>
          <p:nvPr/>
        </p:nvCxnSpPr>
        <p:spPr>
          <a:xfrm>
            <a:off x="0" y="681368"/>
            <a:ext cx="12192000" cy="0"/>
          </a:xfrm>
          <a:prstGeom prst="line">
            <a:avLst/>
          </a:prstGeom>
          <a:ln w="19050">
            <a:solidFill>
              <a:srgbClr val="849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ole tekstowe 2">
            <a:extLst>
              <a:ext uri="{FF2B5EF4-FFF2-40B4-BE49-F238E27FC236}">
                <a16:creationId xmlns:a16="http://schemas.microsoft.com/office/drawing/2014/main" id="{BA9A9B2A-8793-712A-2A09-8E027FA556FD}"/>
              </a:ext>
            </a:extLst>
          </p:cNvPr>
          <p:cNvSpPr txBox="1"/>
          <p:nvPr/>
        </p:nvSpPr>
        <p:spPr>
          <a:xfrm>
            <a:off x="3336887" y="3113625"/>
            <a:ext cx="5518225" cy="630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3200" b="1">
                <a:solidFill>
                  <a:srgbClr val="4554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Thank you for your attention</a:t>
            </a:r>
            <a:endParaRPr lang="en-US" sz="3200" b="1" dirty="0">
              <a:solidFill>
                <a:srgbClr val="45547F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552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37D1FF3F-AAB6-DF46-61E4-B5DDE1ABE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8000"/>
          </a:blip>
          <a:srcRect t="12232" b="2900"/>
          <a:stretch/>
        </p:blipFill>
        <p:spPr>
          <a:xfrm>
            <a:off x="0" y="699437"/>
            <a:ext cx="12192000" cy="6166741"/>
          </a:xfrm>
          <a:prstGeom prst="rect">
            <a:avLst/>
          </a:prstGeom>
        </p:spPr>
      </p:pic>
      <p:pic>
        <p:nvPicPr>
          <p:cNvPr id="6" name="Obraz 5" descr="Obraz zawierający tekst, zrzut ekranu, Czcionka, czarne&#10;&#10;Opis wygenerowany automatycznie">
            <a:extLst>
              <a:ext uri="{FF2B5EF4-FFF2-40B4-BE49-F238E27FC236}">
                <a16:creationId xmlns:a16="http://schemas.microsoft.com/office/drawing/2014/main" id="{BAED5EF2-6A8E-A1C9-2B9E-E8A7A81A9C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8496A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4" t="29524" r="25125" b="29412"/>
          <a:stretch/>
        </p:blipFill>
        <p:spPr>
          <a:xfrm>
            <a:off x="926145" y="93553"/>
            <a:ext cx="3812414" cy="444447"/>
          </a:xfrm>
          <a:prstGeom prst="rect">
            <a:avLst/>
          </a:prstGeom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EA515C48-DB4A-AB1E-2B52-BAF1717C9402}"/>
              </a:ext>
            </a:extLst>
          </p:cNvPr>
          <p:cNvSpPr txBox="1">
            <a:spLocks/>
          </p:cNvSpPr>
          <p:nvPr/>
        </p:nvSpPr>
        <p:spPr>
          <a:xfrm>
            <a:off x="5560698" y="32963"/>
            <a:ext cx="6132202" cy="64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Machine learning in EEG microstate analysis: new hope for personalising treatment of mood disorders.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9DD90C73-42E3-6B7C-D2BA-EAEE193D3D17}"/>
              </a:ext>
            </a:extLst>
          </p:cNvPr>
          <p:cNvCxnSpPr>
            <a:cxnSpLocks/>
          </p:cNvCxnSpPr>
          <p:nvPr/>
        </p:nvCxnSpPr>
        <p:spPr>
          <a:xfrm>
            <a:off x="0" y="681368"/>
            <a:ext cx="12192000" cy="0"/>
          </a:xfrm>
          <a:prstGeom prst="line">
            <a:avLst/>
          </a:prstGeom>
          <a:ln w="19050">
            <a:solidFill>
              <a:srgbClr val="849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11300601-3BAB-2166-879F-6A59B353F514}"/>
              </a:ext>
            </a:extLst>
          </p:cNvPr>
          <p:cNvSpPr txBox="1"/>
          <p:nvPr/>
        </p:nvSpPr>
        <p:spPr>
          <a:xfrm>
            <a:off x="5059756" y="1787108"/>
            <a:ext cx="5332496" cy="783193"/>
          </a:xfrm>
          <a:prstGeom prst="roundRect">
            <a:avLst/>
          </a:prstGeom>
          <a:solidFill>
            <a:sysClr val="window" lastClr="FFFFFF">
              <a:lumMod val="95000"/>
              <a:alpha val="60000"/>
            </a:sysClr>
          </a:solidFill>
          <a:ln>
            <a:solidFill>
              <a:srgbClr val="C4D1DA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Every year 700</a:t>
            </a:r>
            <a:r>
              <a:rPr kumimoji="0" lang="pl-PL" sz="20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000 people take their own lives due to depression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6ADD53A2-0F9F-C88A-BE01-2263F7C7A480}"/>
              </a:ext>
            </a:extLst>
          </p:cNvPr>
          <p:cNvSpPr txBox="1"/>
          <p:nvPr/>
        </p:nvSpPr>
        <p:spPr>
          <a:xfrm>
            <a:off x="7091464" y="2687922"/>
            <a:ext cx="4881080" cy="783193"/>
          </a:xfrm>
          <a:prstGeom prst="roundRect">
            <a:avLst/>
          </a:prstGeom>
          <a:solidFill>
            <a:sysClr val="window" lastClr="FFFFFF">
              <a:lumMod val="95000"/>
              <a:alpha val="60000"/>
            </a:sysClr>
          </a:solidFill>
          <a:ln>
            <a:solidFill>
              <a:srgbClr val="C4D1DA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I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ncrease in </a:t>
            </a:r>
            <a:r>
              <a:rPr kumimoji="0" lang="pl-PL" sz="20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depression 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cases is also a consequence of the Covid-19 pandemic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4F958F9D-AD1D-AA5F-8AEF-69C2B18DE35B}"/>
              </a:ext>
            </a:extLst>
          </p:cNvPr>
          <p:cNvSpPr txBox="1"/>
          <p:nvPr/>
        </p:nvSpPr>
        <p:spPr>
          <a:xfrm>
            <a:off x="418295" y="905543"/>
            <a:ext cx="3040553" cy="1147391"/>
          </a:xfrm>
          <a:prstGeom prst="roundRect">
            <a:avLst>
              <a:gd name="adj" fmla="val 8414"/>
            </a:avLst>
          </a:prstGeom>
          <a:solidFill>
            <a:schemeClr val="bg1">
              <a:alpha val="50000"/>
            </a:schemeClr>
          </a:solidFill>
          <a:effectLst>
            <a:softEdge rad="317500"/>
          </a:effectLst>
        </p:spPr>
        <p:txBody>
          <a:bodyPr wrap="square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sz="2400" dirty="0">
                <a:solidFill>
                  <a:srgbClr val="45547F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Depression</a:t>
            </a:r>
            <a:r>
              <a:rPr lang="pl-PL" sz="2400" dirty="0">
                <a:solidFill>
                  <a:srgbClr val="45547F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ts val="2600"/>
              </a:lnSpc>
            </a:pPr>
            <a:r>
              <a:rPr lang="en-US" sz="2400" dirty="0">
                <a:solidFill>
                  <a:srgbClr val="4554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is a huge problem all over the world</a:t>
            </a:r>
            <a:r>
              <a:rPr lang="pl-PL" sz="2400" dirty="0">
                <a:solidFill>
                  <a:srgbClr val="4554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rgbClr val="45547F"/>
              </a:solidFill>
              <a:latin typeface="Aptos" panose="020B0004020202020204" pitchFamily="34" charset="0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DF1441B-1DB0-2271-A2F0-70E1F4DBB0A2}"/>
              </a:ext>
            </a:extLst>
          </p:cNvPr>
          <p:cNvSpPr txBox="1"/>
          <p:nvPr/>
        </p:nvSpPr>
        <p:spPr>
          <a:xfrm>
            <a:off x="418295" y="2266143"/>
            <a:ext cx="3625042" cy="1157975"/>
          </a:xfrm>
          <a:prstGeom prst="roundRect">
            <a:avLst>
              <a:gd name="adj" fmla="val 10319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>
            <a:softEdge rad="317500"/>
          </a:effectLst>
        </p:spPr>
        <p:txBody>
          <a:bodyPr wrap="square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sz="2400" dirty="0">
                <a:solidFill>
                  <a:srgbClr val="4554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This is both </a:t>
            </a:r>
            <a:endParaRPr lang="pl-PL" sz="2400" dirty="0">
              <a:solidFill>
                <a:srgbClr val="45547F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2600"/>
              </a:lnSpc>
            </a:pPr>
            <a:r>
              <a:rPr lang="en-US" sz="2400" dirty="0">
                <a:solidFill>
                  <a:srgbClr val="4554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 health and economic problem.</a:t>
            </a:r>
          </a:p>
        </p:txBody>
      </p:sp>
      <p:pic>
        <p:nvPicPr>
          <p:cNvPr id="14" name="Obraz 13" descr="Obraz zawierający Ludzka twarz, osoba, człowiek, Ludzka broda&#10;&#10;Opis wygenerowany automatycznie">
            <a:extLst>
              <a:ext uri="{FF2B5EF4-FFF2-40B4-BE49-F238E27FC236}">
                <a16:creationId xmlns:a16="http://schemas.microsoft.com/office/drawing/2014/main" id="{C66DE230-CA5F-B499-29BF-7174D7ABB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95" y="4591857"/>
            <a:ext cx="2542032" cy="2265177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3FBEDC97-B0FF-90D5-4611-FB57D3610600}"/>
              </a:ext>
            </a:extLst>
          </p:cNvPr>
          <p:cNvSpPr txBox="1"/>
          <p:nvPr/>
        </p:nvSpPr>
        <p:spPr>
          <a:xfrm>
            <a:off x="6640048" y="861919"/>
            <a:ext cx="5332496" cy="783193"/>
          </a:xfrm>
          <a:prstGeom prst="roundRect">
            <a:avLst/>
          </a:prstGeom>
          <a:solidFill>
            <a:sysClr val="window" lastClr="FFFFFF">
              <a:lumMod val="95000"/>
              <a:alpha val="60000"/>
            </a:sysClr>
          </a:solidFill>
          <a:ln>
            <a:solidFill>
              <a:srgbClr val="C4D1DA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3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00</a:t>
            </a:r>
            <a:r>
              <a:rPr kumimoji="0" lang="pl-PL" sz="20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000</a:t>
            </a:r>
            <a:r>
              <a:rPr kumimoji="0" lang="pl-PL" sz="20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 000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 people around the world suffer from depression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6C50C4F6-097D-E90E-199D-75F35447847D}"/>
              </a:ext>
            </a:extLst>
          </p:cNvPr>
          <p:cNvSpPr txBox="1"/>
          <p:nvPr/>
        </p:nvSpPr>
        <p:spPr>
          <a:xfrm>
            <a:off x="602316" y="4032579"/>
            <a:ext cx="33653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latin typeface="Aptos" panose="020B0004020202020204" pitchFamily="34" charset="0"/>
              </a:rPr>
              <a:t>challenges of modern psychiatry</a:t>
            </a:r>
          </a:p>
        </p:txBody>
      </p:sp>
      <p:sp>
        <p:nvSpPr>
          <p:cNvPr id="29" name="Prostokąt: zaokrąglone rogi 28">
            <a:extLst>
              <a:ext uri="{FF2B5EF4-FFF2-40B4-BE49-F238E27FC236}">
                <a16:creationId xmlns:a16="http://schemas.microsoft.com/office/drawing/2014/main" id="{6549E87B-50BB-1CDF-63B9-9EB187F37468}"/>
              </a:ext>
            </a:extLst>
          </p:cNvPr>
          <p:cNvSpPr/>
          <p:nvPr/>
        </p:nvSpPr>
        <p:spPr>
          <a:xfrm>
            <a:off x="4296379" y="4194582"/>
            <a:ext cx="7298991" cy="515566"/>
          </a:xfrm>
          <a:prstGeom prst="roundRect">
            <a:avLst/>
          </a:prstGeom>
          <a:solidFill>
            <a:srgbClr val="B6C0C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upa 29">
            <a:extLst>
              <a:ext uri="{FF2B5EF4-FFF2-40B4-BE49-F238E27FC236}">
                <a16:creationId xmlns:a16="http://schemas.microsoft.com/office/drawing/2014/main" id="{02703E91-2406-7B5E-FC68-1045EFF16C50}"/>
              </a:ext>
            </a:extLst>
          </p:cNvPr>
          <p:cNvGrpSpPr/>
          <p:nvPr/>
        </p:nvGrpSpPr>
        <p:grpSpPr>
          <a:xfrm>
            <a:off x="4923173" y="4305875"/>
            <a:ext cx="5581195" cy="298517"/>
            <a:chOff x="612774" y="129736"/>
            <a:chExt cx="5581195" cy="298517"/>
          </a:xfrm>
        </p:grpSpPr>
        <p:sp>
          <p:nvSpPr>
            <p:cNvPr id="31" name="Prostokąt 30">
              <a:extLst>
                <a:ext uri="{FF2B5EF4-FFF2-40B4-BE49-F238E27FC236}">
                  <a16:creationId xmlns:a16="http://schemas.microsoft.com/office/drawing/2014/main" id="{F6C8877A-DCAA-941B-BA31-711D1FA36F3F}"/>
                </a:ext>
              </a:extLst>
            </p:cNvPr>
            <p:cNvSpPr/>
            <p:nvPr/>
          </p:nvSpPr>
          <p:spPr>
            <a:xfrm>
              <a:off x="612774" y="129736"/>
              <a:ext cx="5581195" cy="29851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b="1"/>
            </a:p>
          </p:txBody>
        </p:sp>
        <p:sp>
          <p:nvSpPr>
            <p:cNvPr id="32" name="pole tekstowe 31">
              <a:extLst>
                <a:ext uri="{FF2B5EF4-FFF2-40B4-BE49-F238E27FC236}">
                  <a16:creationId xmlns:a16="http://schemas.microsoft.com/office/drawing/2014/main" id="{72CB87FF-CBF5-87F3-30F3-471BA4B1255A}"/>
                </a:ext>
              </a:extLst>
            </p:cNvPr>
            <p:cNvSpPr txBox="1"/>
            <p:nvPr/>
          </p:nvSpPr>
          <p:spPr>
            <a:xfrm>
              <a:off x="612774" y="129736"/>
              <a:ext cx="5581195" cy="2985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593" tIns="31593" rIns="31593" bIns="31593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latin typeface="+mn-lt"/>
                </a:rPr>
                <a:t>Drug resistance. Difficulty in selecting pharmacotherapy</a:t>
              </a:r>
              <a:r>
                <a:rPr lang="pl-PL" sz="1600" b="1" kern="1200" dirty="0">
                  <a:latin typeface="+mn-lt"/>
                </a:rPr>
                <a:t>.</a:t>
              </a:r>
              <a:endParaRPr lang="en-US" sz="1600" b="1" kern="1200" dirty="0">
                <a:latin typeface="+mn-lt"/>
              </a:endParaRPr>
            </a:p>
          </p:txBody>
        </p:sp>
      </p:grpSp>
      <p:sp>
        <p:nvSpPr>
          <p:cNvPr id="33" name="Prostokąt: zaokrąglone rogi 32">
            <a:extLst>
              <a:ext uri="{FF2B5EF4-FFF2-40B4-BE49-F238E27FC236}">
                <a16:creationId xmlns:a16="http://schemas.microsoft.com/office/drawing/2014/main" id="{A8106B11-B180-6B14-C31E-DB2438853FD3}"/>
              </a:ext>
            </a:extLst>
          </p:cNvPr>
          <p:cNvSpPr/>
          <p:nvPr/>
        </p:nvSpPr>
        <p:spPr>
          <a:xfrm>
            <a:off x="4296379" y="4784236"/>
            <a:ext cx="7298991" cy="515566"/>
          </a:xfrm>
          <a:prstGeom prst="roundRect">
            <a:avLst/>
          </a:prstGeom>
          <a:solidFill>
            <a:srgbClr val="B6C0C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upa 33">
            <a:extLst>
              <a:ext uri="{FF2B5EF4-FFF2-40B4-BE49-F238E27FC236}">
                <a16:creationId xmlns:a16="http://schemas.microsoft.com/office/drawing/2014/main" id="{1AAA2A6B-658E-39EB-7E7A-20D6E81CCC97}"/>
              </a:ext>
            </a:extLst>
          </p:cNvPr>
          <p:cNvGrpSpPr/>
          <p:nvPr/>
        </p:nvGrpSpPr>
        <p:grpSpPr>
          <a:xfrm>
            <a:off x="4915311" y="4892760"/>
            <a:ext cx="5894507" cy="298517"/>
            <a:chOff x="638297" y="940708"/>
            <a:chExt cx="5894507" cy="298517"/>
          </a:xfrm>
        </p:grpSpPr>
        <p:sp>
          <p:nvSpPr>
            <p:cNvPr id="35" name="Prostokąt 34">
              <a:extLst>
                <a:ext uri="{FF2B5EF4-FFF2-40B4-BE49-F238E27FC236}">
                  <a16:creationId xmlns:a16="http://schemas.microsoft.com/office/drawing/2014/main" id="{DA2BD8CB-6441-A74B-3E1F-59CAF24FC3E0}"/>
                </a:ext>
              </a:extLst>
            </p:cNvPr>
            <p:cNvSpPr/>
            <p:nvPr/>
          </p:nvSpPr>
          <p:spPr>
            <a:xfrm>
              <a:off x="638297" y="940708"/>
              <a:ext cx="5894507" cy="29851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pole tekstowe 35">
              <a:extLst>
                <a:ext uri="{FF2B5EF4-FFF2-40B4-BE49-F238E27FC236}">
                  <a16:creationId xmlns:a16="http://schemas.microsoft.com/office/drawing/2014/main" id="{E7A3A197-66DA-1B13-178C-057836E1C113}"/>
                </a:ext>
              </a:extLst>
            </p:cNvPr>
            <p:cNvSpPr txBox="1"/>
            <p:nvPr/>
          </p:nvSpPr>
          <p:spPr>
            <a:xfrm>
              <a:off x="638297" y="940708"/>
              <a:ext cx="5894507" cy="2985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593" tIns="31593" rIns="31593" bIns="31593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/>
                <a:t>Long waiting time for treatment results</a:t>
              </a:r>
              <a:r>
                <a:rPr lang="pl-PL" sz="1600" b="1" kern="1200" dirty="0"/>
                <a:t>.</a:t>
              </a:r>
              <a:endParaRPr lang="en-US" sz="1600" b="1" kern="1200" dirty="0"/>
            </a:p>
          </p:txBody>
        </p:sp>
      </p:grpSp>
      <p:sp>
        <p:nvSpPr>
          <p:cNvPr id="37" name="Prostokąt: zaokrąglone rogi 36">
            <a:extLst>
              <a:ext uri="{FF2B5EF4-FFF2-40B4-BE49-F238E27FC236}">
                <a16:creationId xmlns:a16="http://schemas.microsoft.com/office/drawing/2014/main" id="{74A5E9C3-B1B7-4355-F1E0-738FFFF4923D}"/>
              </a:ext>
            </a:extLst>
          </p:cNvPr>
          <p:cNvSpPr/>
          <p:nvPr/>
        </p:nvSpPr>
        <p:spPr>
          <a:xfrm>
            <a:off x="4296379" y="5373890"/>
            <a:ext cx="7298991" cy="515566"/>
          </a:xfrm>
          <a:prstGeom prst="roundRect">
            <a:avLst/>
          </a:prstGeom>
          <a:solidFill>
            <a:srgbClr val="B6C0C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upa 39">
            <a:extLst>
              <a:ext uri="{FF2B5EF4-FFF2-40B4-BE49-F238E27FC236}">
                <a16:creationId xmlns:a16="http://schemas.microsoft.com/office/drawing/2014/main" id="{4D9B65D8-4A63-79B3-74E3-E8DE33E2884E}"/>
              </a:ext>
            </a:extLst>
          </p:cNvPr>
          <p:cNvGrpSpPr/>
          <p:nvPr/>
        </p:nvGrpSpPr>
        <p:grpSpPr>
          <a:xfrm>
            <a:off x="4915311" y="5482414"/>
            <a:ext cx="6307857" cy="298517"/>
            <a:chOff x="629481" y="1276584"/>
            <a:chExt cx="6307857" cy="298517"/>
          </a:xfrm>
        </p:grpSpPr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8C66ACB9-9A16-0272-FB9B-565F950C6C86}"/>
                </a:ext>
              </a:extLst>
            </p:cNvPr>
            <p:cNvSpPr/>
            <p:nvPr/>
          </p:nvSpPr>
          <p:spPr>
            <a:xfrm>
              <a:off x="629481" y="1276584"/>
              <a:ext cx="6307857" cy="29851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pole tekstowe 41">
              <a:extLst>
                <a:ext uri="{FF2B5EF4-FFF2-40B4-BE49-F238E27FC236}">
                  <a16:creationId xmlns:a16="http://schemas.microsoft.com/office/drawing/2014/main" id="{09E452DB-A857-5ED9-2E98-42CD7CC98B61}"/>
                </a:ext>
              </a:extLst>
            </p:cNvPr>
            <p:cNvSpPr txBox="1"/>
            <p:nvPr/>
          </p:nvSpPr>
          <p:spPr>
            <a:xfrm>
              <a:off x="629481" y="1276584"/>
              <a:ext cx="6307857" cy="2985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593" tIns="31593" rIns="31593" bIns="31593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/>
                <a:t>Increased risk of suicidal behavior in the first weeks of treatment. </a:t>
              </a:r>
            </a:p>
          </p:txBody>
        </p:sp>
      </p:grpSp>
      <p:sp>
        <p:nvSpPr>
          <p:cNvPr id="43" name="Prostokąt: zaokrąglone rogi 42">
            <a:extLst>
              <a:ext uri="{FF2B5EF4-FFF2-40B4-BE49-F238E27FC236}">
                <a16:creationId xmlns:a16="http://schemas.microsoft.com/office/drawing/2014/main" id="{757BE48C-799A-2433-A499-1DAF352F932F}"/>
              </a:ext>
            </a:extLst>
          </p:cNvPr>
          <p:cNvSpPr/>
          <p:nvPr/>
        </p:nvSpPr>
        <p:spPr>
          <a:xfrm>
            <a:off x="4281359" y="5963544"/>
            <a:ext cx="7314011" cy="612000"/>
          </a:xfrm>
          <a:prstGeom prst="roundRect">
            <a:avLst/>
          </a:prstGeom>
          <a:solidFill>
            <a:srgbClr val="B6C0CA">
              <a:alpha val="65000"/>
            </a:srgbClr>
          </a:solidFill>
          <a:ln>
            <a:solidFill>
              <a:srgbClr val="E840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0EA9A8F7-C03D-7E50-9948-550EFBFA9492}"/>
              </a:ext>
            </a:extLst>
          </p:cNvPr>
          <p:cNvGrpSpPr/>
          <p:nvPr/>
        </p:nvGrpSpPr>
        <p:grpSpPr>
          <a:xfrm>
            <a:off x="4915311" y="6039946"/>
            <a:ext cx="6393865" cy="452910"/>
            <a:chOff x="662645" y="1632846"/>
            <a:chExt cx="6393865" cy="452910"/>
          </a:xfrm>
        </p:grpSpPr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8043193D-AFBA-D541-ED65-3CA7E236DCF3}"/>
                </a:ext>
              </a:extLst>
            </p:cNvPr>
            <p:cNvSpPr/>
            <p:nvPr/>
          </p:nvSpPr>
          <p:spPr>
            <a:xfrm>
              <a:off x="662645" y="1632846"/>
              <a:ext cx="6393865" cy="45291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pole tekstowe 45">
              <a:extLst>
                <a:ext uri="{FF2B5EF4-FFF2-40B4-BE49-F238E27FC236}">
                  <a16:creationId xmlns:a16="http://schemas.microsoft.com/office/drawing/2014/main" id="{272E9161-712D-FDAF-0491-84AC5276829C}"/>
                </a:ext>
              </a:extLst>
            </p:cNvPr>
            <p:cNvSpPr txBox="1"/>
            <p:nvPr/>
          </p:nvSpPr>
          <p:spPr>
            <a:xfrm>
              <a:off x="662645" y="1632846"/>
              <a:ext cx="6393865" cy="452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593" tIns="31593" rIns="31593" bIns="31593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>
                  <a:solidFill>
                    <a:srgbClr val="E84026"/>
                  </a:solidFill>
                </a:rPr>
                <a:t>Lack of objective biomarkers for clinical decision-making and monitoring patient response. </a:t>
              </a:r>
            </a:p>
          </p:txBody>
        </p:sp>
      </p:grpSp>
      <p:pic>
        <p:nvPicPr>
          <p:cNvPr id="50" name="Obraz 49" descr="Obraz zawierający czarne, ciemność&#10;&#10;Opis wygenerowany automatycznie">
            <a:extLst>
              <a:ext uri="{FF2B5EF4-FFF2-40B4-BE49-F238E27FC236}">
                <a16:creationId xmlns:a16="http://schemas.microsoft.com/office/drawing/2014/main" id="{9DA65C3C-951F-F6AD-A6C7-BAF2B3155B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"/>
                    </a14:imgEffect>
                    <a14:imgEffect>
                      <a14:brightnessContrast bright="-2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46" y="4325750"/>
            <a:ext cx="252000" cy="252000"/>
          </a:xfrm>
          <a:prstGeom prst="rect">
            <a:avLst/>
          </a:prstGeom>
        </p:spPr>
      </p:pic>
      <p:pic>
        <p:nvPicPr>
          <p:cNvPr id="52" name="Obraz 51" descr="Obraz zawierający czarne, ciemność&#10;&#10;Opis wygenerowany automatycznie">
            <a:extLst>
              <a:ext uri="{FF2B5EF4-FFF2-40B4-BE49-F238E27FC236}">
                <a16:creationId xmlns:a16="http://schemas.microsoft.com/office/drawing/2014/main" id="{1CF1F2C7-D854-D87B-DB33-C62B26D3E2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95" y="4930642"/>
            <a:ext cx="252000" cy="252000"/>
          </a:xfrm>
          <a:prstGeom prst="rect">
            <a:avLst/>
          </a:prstGeom>
        </p:spPr>
      </p:pic>
      <p:pic>
        <p:nvPicPr>
          <p:cNvPr id="54" name="Obraz 53" descr="Obraz zawierający czarne, ciemność&#10;&#10;Opis wygenerowany automatycznie">
            <a:extLst>
              <a:ext uri="{FF2B5EF4-FFF2-40B4-BE49-F238E27FC236}">
                <a16:creationId xmlns:a16="http://schemas.microsoft.com/office/drawing/2014/main" id="{A9D30540-75AF-DA82-E43F-F7C042AFCC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548" y="5509068"/>
            <a:ext cx="252000" cy="252000"/>
          </a:xfrm>
          <a:prstGeom prst="rect">
            <a:avLst/>
          </a:prstGeom>
        </p:spPr>
      </p:pic>
      <p:pic>
        <p:nvPicPr>
          <p:cNvPr id="58" name="Obraz 57" descr="Obraz zawierający Grafika, Czcionka, sztuka, projekt graficzny&#10;&#10;Opis wygenerowany automatycznie">
            <a:extLst>
              <a:ext uri="{FF2B5EF4-FFF2-40B4-BE49-F238E27FC236}">
                <a16:creationId xmlns:a16="http://schemas.microsoft.com/office/drawing/2014/main" id="{C6062351-F217-14A8-B0A2-270E95BE7E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100" y="6060856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6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9">
            <a:extLst>
              <a:ext uri="{FF2B5EF4-FFF2-40B4-BE49-F238E27FC236}">
                <a16:creationId xmlns:a16="http://schemas.microsoft.com/office/drawing/2014/main" id="{7195337B-F904-0EA4-62E4-B57E3AA89ED2}"/>
              </a:ext>
            </a:extLst>
          </p:cNvPr>
          <p:cNvSpPr/>
          <p:nvPr/>
        </p:nvSpPr>
        <p:spPr>
          <a:xfrm>
            <a:off x="519907" y="3708409"/>
            <a:ext cx="5359685" cy="901567"/>
          </a:xfrm>
          <a:prstGeom prst="roundRect">
            <a:avLst>
              <a:gd name="adj" fmla="val 5872"/>
            </a:avLst>
          </a:prstGeom>
          <a:solidFill>
            <a:srgbClr val="DBE0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8814A1E7-3D96-D57B-4513-809C92EA81FB}"/>
              </a:ext>
            </a:extLst>
          </p:cNvPr>
          <p:cNvSpPr/>
          <p:nvPr/>
        </p:nvSpPr>
        <p:spPr>
          <a:xfrm>
            <a:off x="519907" y="2633401"/>
            <a:ext cx="5359685" cy="901568"/>
          </a:xfrm>
          <a:prstGeom prst="roundRect">
            <a:avLst>
              <a:gd name="adj" fmla="val 5872"/>
            </a:avLst>
          </a:prstGeom>
          <a:solidFill>
            <a:srgbClr val="DBE0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Obraz 13" descr="Obraz zawierający tekst, zrzut ekranu, Czcionka, czarne&#10;&#10;Opis wygenerowany automatycznie">
            <a:extLst>
              <a:ext uri="{FF2B5EF4-FFF2-40B4-BE49-F238E27FC236}">
                <a16:creationId xmlns:a16="http://schemas.microsoft.com/office/drawing/2014/main" id="{E81474CD-64D0-0D4C-F601-8F3285E89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586A7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4" t="29524" r="25125" b="29412"/>
          <a:stretch/>
        </p:blipFill>
        <p:spPr>
          <a:xfrm>
            <a:off x="926145" y="93553"/>
            <a:ext cx="3812414" cy="444447"/>
          </a:xfrm>
          <a:prstGeom prst="rect">
            <a:avLst/>
          </a:prstGeom>
        </p:spPr>
      </p:pic>
      <p:sp>
        <p:nvSpPr>
          <p:cNvPr id="15" name="Tytuł 1">
            <a:extLst>
              <a:ext uri="{FF2B5EF4-FFF2-40B4-BE49-F238E27FC236}">
                <a16:creationId xmlns:a16="http://schemas.microsoft.com/office/drawing/2014/main" id="{58D62A8D-9FB1-1287-916C-CCAB694992A0}"/>
              </a:ext>
            </a:extLst>
          </p:cNvPr>
          <p:cNvSpPr txBox="1">
            <a:spLocks/>
          </p:cNvSpPr>
          <p:nvPr/>
        </p:nvSpPr>
        <p:spPr>
          <a:xfrm>
            <a:off x="5560698" y="32963"/>
            <a:ext cx="6132202" cy="64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Machine learning in EEG microstate analysis: new hope for personalising treatment of mood disorders.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4A592582-69B6-7750-7A79-56EF49A51D19}"/>
              </a:ext>
            </a:extLst>
          </p:cNvPr>
          <p:cNvCxnSpPr>
            <a:cxnSpLocks/>
          </p:cNvCxnSpPr>
          <p:nvPr/>
        </p:nvCxnSpPr>
        <p:spPr>
          <a:xfrm>
            <a:off x="0" y="681368"/>
            <a:ext cx="12192000" cy="0"/>
          </a:xfrm>
          <a:prstGeom prst="line">
            <a:avLst/>
          </a:prstGeom>
          <a:ln w="19050">
            <a:solidFill>
              <a:srgbClr val="849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e tekstowe 7">
            <a:extLst>
              <a:ext uri="{FF2B5EF4-FFF2-40B4-BE49-F238E27FC236}">
                <a16:creationId xmlns:a16="http://schemas.microsoft.com/office/drawing/2014/main" id="{0529B0E3-7ECA-80E1-4938-61AEF6EC0B2E}"/>
              </a:ext>
            </a:extLst>
          </p:cNvPr>
          <p:cNvSpPr txBox="1"/>
          <p:nvPr/>
        </p:nvSpPr>
        <p:spPr>
          <a:xfrm>
            <a:off x="2276161" y="1169296"/>
            <a:ext cx="72068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45547F"/>
                </a:solidFill>
                <a:latin typeface="Aptos" panose="020B0004020202020204" pitchFamily="34" charset="0"/>
              </a:rPr>
              <a:t>Can an EEG study be a solution? </a:t>
            </a:r>
            <a:endParaRPr lang="pl-PL" sz="2800" b="1" dirty="0">
              <a:solidFill>
                <a:srgbClr val="45547F"/>
              </a:solidFill>
              <a:latin typeface="Aptos" panose="020B0004020202020204" pitchFamily="34" charset="0"/>
            </a:endParaRPr>
          </a:p>
          <a:p>
            <a:pPr algn="ctr"/>
            <a:r>
              <a:rPr lang="en-US" sz="2800" b="1" dirty="0">
                <a:solidFill>
                  <a:srgbClr val="45547F"/>
                </a:solidFill>
                <a:latin typeface="Aptos" panose="020B0004020202020204" pitchFamily="34" charset="0"/>
              </a:rPr>
              <a:t>What is it and what does it involve?</a:t>
            </a:r>
            <a:endParaRPr lang="en-GB" sz="2800" b="1" dirty="0">
              <a:solidFill>
                <a:srgbClr val="45547F"/>
              </a:solidFill>
              <a:latin typeface="Aptos" panose="020B0004020202020204" pitchFamily="34" charset="0"/>
            </a:endParaRPr>
          </a:p>
        </p:txBody>
      </p:sp>
      <p:pic>
        <p:nvPicPr>
          <p:cNvPr id="36" name="Obraz 35" descr="Obraz zawierający szkic, rysowanie, Sztuka dziecięca, sztuka&#10;&#10;Opis wygenerowany automatycznie">
            <a:extLst>
              <a:ext uri="{FF2B5EF4-FFF2-40B4-BE49-F238E27FC236}">
                <a16:creationId xmlns:a16="http://schemas.microsoft.com/office/drawing/2014/main" id="{F7150106-EAFD-78B5-0FFB-435850D95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0328"/>
            <a:ext cx="12192000" cy="1634671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A767C9F0-6A47-D8EC-59EA-6BB233FF1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736" y="2386877"/>
            <a:ext cx="5109283" cy="2300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B1512124-58D1-3B09-5ED8-2B05D15ED79C}"/>
              </a:ext>
            </a:extLst>
          </p:cNvPr>
          <p:cNvSpPr txBox="1"/>
          <p:nvPr/>
        </p:nvSpPr>
        <p:spPr>
          <a:xfrm>
            <a:off x="592074" y="2713671"/>
            <a:ext cx="5141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 non-invasive method to study the electrical activity of the brain</a:t>
            </a:r>
            <a:endParaRPr lang="pl-PL" sz="20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0AC28B3-0489-CC67-37E6-C21BD286AF4E}"/>
              </a:ext>
            </a:extLst>
          </p:cNvPr>
          <p:cNvSpPr txBox="1"/>
          <p:nvPr/>
        </p:nvSpPr>
        <p:spPr>
          <a:xfrm>
            <a:off x="592074" y="3785406"/>
            <a:ext cx="5141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Recording changes in electrical potentials produced by neurons.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190503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: zaokrąglone rogi 17">
            <a:extLst>
              <a:ext uri="{FF2B5EF4-FFF2-40B4-BE49-F238E27FC236}">
                <a16:creationId xmlns:a16="http://schemas.microsoft.com/office/drawing/2014/main" id="{77B72C59-6719-26A2-CC59-E292D7C85870}"/>
              </a:ext>
            </a:extLst>
          </p:cNvPr>
          <p:cNvSpPr/>
          <p:nvPr/>
        </p:nvSpPr>
        <p:spPr>
          <a:xfrm>
            <a:off x="6173589" y="2167114"/>
            <a:ext cx="5030501" cy="533004"/>
          </a:xfrm>
          <a:prstGeom prst="roundRect">
            <a:avLst>
              <a:gd name="adj" fmla="val 5872"/>
            </a:avLst>
          </a:prstGeom>
          <a:solidFill>
            <a:srgbClr val="DBE0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ptos" panose="020B0004020202020204" pitchFamily="34" charset="0"/>
            </a:endParaRPr>
          </a:p>
        </p:txBody>
      </p:sp>
      <p:sp>
        <p:nvSpPr>
          <p:cNvPr id="10" name="Prostokąt: zaokrąglone rogi 9">
            <a:extLst>
              <a:ext uri="{FF2B5EF4-FFF2-40B4-BE49-F238E27FC236}">
                <a16:creationId xmlns:a16="http://schemas.microsoft.com/office/drawing/2014/main" id="{7195337B-F904-0EA4-62E4-B57E3AA89ED2}"/>
              </a:ext>
            </a:extLst>
          </p:cNvPr>
          <p:cNvSpPr/>
          <p:nvPr/>
        </p:nvSpPr>
        <p:spPr>
          <a:xfrm>
            <a:off x="6194324" y="3046754"/>
            <a:ext cx="5030501" cy="533004"/>
          </a:xfrm>
          <a:prstGeom prst="roundRect">
            <a:avLst>
              <a:gd name="adj" fmla="val 5872"/>
            </a:avLst>
          </a:prstGeom>
          <a:solidFill>
            <a:srgbClr val="DBE0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ptos" panose="020B0004020202020204" pitchFamily="34" charset="0"/>
            </a:endParaRPr>
          </a:p>
        </p:txBody>
      </p:sp>
      <p:pic>
        <p:nvPicPr>
          <p:cNvPr id="14" name="Obraz 13" descr="Obraz zawierający tekst, zrzut ekranu, Czcionka, czarne&#10;&#10;Opis wygenerowany automatycznie">
            <a:extLst>
              <a:ext uri="{FF2B5EF4-FFF2-40B4-BE49-F238E27FC236}">
                <a16:creationId xmlns:a16="http://schemas.microsoft.com/office/drawing/2014/main" id="{E81474CD-64D0-0D4C-F601-8F3285E89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586A7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4" t="29524" r="25125" b="29412"/>
          <a:stretch/>
        </p:blipFill>
        <p:spPr>
          <a:xfrm>
            <a:off x="926145" y="93553"/>
            <a:ext cx="3812414" cy="444447"/>
          </a:xfrm>
          <a:prstGeom prst="rect">
            <a:avLst/>
          </a:prstGeom>
        </p:spPr>
      </p:pic>
      <p:sp>
        <p:nvSpPr>
          <p:cNvPr id="15" name="Tytuł 1">
            <a:extLst>
              <a:ext uri="{FF2B5EF4-FFF2-40B4-BE49-F238E27FC236}">
                <a16:creationId xmlns:a16="http://schemas.microsoft.com/office/drawing/2014/main" id="{58D62A8D-9FB1-1287-916C-CCAB694992A0}"/>
              </a:ext>
            </a:extLst>
          </p:cNvPr>
          <p:cNvSpPr txBox="1">
            <a:spLocks/>
          </p:cNvSpPr>
          <p:nvPr/>
        </p:nvSpPr>
        <p:spPr>
          <a:xfrm>
            <a:off x="5560698" y="32963"/>
            <a:ext cx="6132202" cy="64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Machine learning in EEG microstate analysis: new hope for personalising treatment of mood disorders.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4A592582-69B6-7750-7A79-56EF49A51D19}"/>
              </a:ext>
            </a:extLst>
          </p:cNvPr>
          <p:cNvCxnSpPr>
            <a:cxnSpLocks/>
          </p:cNvCxnSpPr>
          <p:nvPr/>
        </p:nvCxnSpPr>
        <p:spPr>
          <a:xfrm>
            <a:off x="0" y="681368"/>
            <a:ext cx="12192000" cy="0"/>
          </a:xfrm>
          <a:prstGeom prst="line">
            <a:avLst/>
          </a:prstGeom>
          <a:ln w="19050">
            <a:solidFill>
              <a:srgbClr val="849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Obraz 35" descr="Obraz zawierający szkic, rysowanie, Sztuka dziecięca, sztuka&#10;&#10;Opis wygenerowany automatycznie">
            <a:extLst>
              <a:ext uri="{FF2B5EF4-FFF2-40B4-BE49-F238E27FC236}">
                <a16:creationId xmlns:a16="http://schemas.microsoft.com/office/drawing/2014/main" id="{F7150106-EAFD-78B5-0FFB-435850D95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0328"/>
            <a:ext cx="12192000" cy="1634671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B1512124-58D1-3B09-5ED8-2B05D15ED79C}"/>
              </a:ext>
            </a:extLst>
          </p:cNvPr>
          <p:cNvSpPr txBox="1"/>
          <p:nvPr/>
        </p:nvSpPr>
        <p:spPr>
          <a:xfrm>
            <a:off x="6403500" y="2210978"/>
            <a:ext cx="5129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Diagnosis and monitoring of epilepsy</a:t>
            </a:r>
            <a:endParaRPr lang="pl-PL" sz="20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0AC28B3-0489-CC67-37E6-C21BD286AF4E}"/>
              </a:ext>
            </a:extLst>
          </p:cNvPr>
          <p:cNvSpPr txBox="1"/>
          <p:nvPr/>
        </p:nvSpPr>
        <p:spPr>
          <a:xfrm>
            <a:off x="6403500" y="3102466"/>
            <a:ext cx="41879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l-PL" sz="2000" dirty="0" err="1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</a:t>
            </a:r>
            <a:r>
              <a:rPr lang="pl-PL" sz="2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tudy</a:t>
            </a:r>
            <a:r>
              <a:rPr lang="pl-PL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of </a:t>
            </a:r>
            <a:r>
              <a:rPr lang="pl-PL" sz="2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sleep</a:t>
            </a:r>
            <a:r>
              <a:rPr lang="pl-PL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pl-PL" sz="2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disorders</a:t>
            </a:r>
            <a:endParaRPr lang="pl-PL" sz="2000" dirty="0">
              <a:latin typeface="Aptos" panose="020B0004020202020204" pitchFamily="34" charset="0"/>
            </a:endParaRPr>
          </a:p>
        </p:txBody>
      </p:sp>
      <p:sp>
        <p:nvSpPr>
          <p:cNvPr id="16" name="Prostokąt: zaokrąglone rogi 15">
            <a:extLst>
              <a:ext uri="{FF2B5EF4-FFF2-40B4-BE49-F238E27FC236}">
                <a16:creationId xmlns:a16="http://schemas.microsoft.com/office/drawing/2014/main" id="{A57CDEF4-E677-3976-2A92-91BD946DA8BB}"/>
              </a:ext>
            </a:extLst>
          </p:cNvPr>
          <p:cNvSpPr/>
          <p:nvPr/>
        </p:nvSpPr>
        <p:spPr>
          <a:xfrm>
            <a:off x="6194324" y="3926394"/>
            <a:ext cx="5030501" cy="533004"/>
          </a:xfrm>
          <a:prstGeom prst="roundRect">
            <a:avLst>
              <a:gd name="adj" fmla="val 5872"/>
            </a:avLst>
          </a:prstGeom>
          <a:solidFill>
            <a:srgbClr val="DBE0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ptos" panose="020B0004020202020204" pitchFamily="34" charset="0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86BFE5C-760C-59BD-F23A-B373B9CA0339}"/>
              </a:ext>
            </a:extLst>
          </p:cNvPr>
          <p:cNvSpPr txBox="1"/>
          <p:nvPr/>
        </p:nvSpPr>
        <p:spPr>
          <a:xfrm>
            <a:off x="6403500" y="3993333"/>
            <a:ext cx="48005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l-PL" sz="20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</a:t>
            </a:r>
            <a:r>
              <a:rPr lang="en-US" sz="2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ssessment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of states of consciousness</a:t>
            </a:r>
            <a:endParaRPr lang="pl-PL" sz="2000" dirty="0">
              <a:latin typeface="Aptos" panose="020B0004020202020204" pitchFamily="34" charset="0"/>
            </a:endParaRPr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C49CDB71-2923-53C8-7B64-F8336EDC6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6500" y="2163482"/>
            <a:ext cx="3606246" cy="2403563"/>
          </a:xfrm>
          <a:prstGeom prst="rect">
            <a:avLst/>
          </a:prstGeom>
        </p:spPr>
      </p:pic>
      <p:sp>
        <p:nvSpPr>
          <p:cNvPr id="21" name="pole tekstowe 20">
            <a:extLst>
              <a:ext uri="{FF2B5EF4-FFF2-40B4-BE49-F238E27FC236}">
                <a16:creationId xmlns:a16="http://schemas.microsoft.com/office/drawing/2014/main" id="{EE03E0E4-0B73-58CD-56D6-4096B4C62EDE}"/>
              </a:ext>
            </a:extLst>
          </p:cNvPr>
          <p:cNvSpPr txBox="1"/>
          <p:nvPr/>
        </p:nvSpPr>
        <p:spPr>
          <a:xfrm>
            <a:off x="1028342" y="1311797"/>
            <a:ext cx="9563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b="1" dirty="0">
                <a:solidFill>
                  <a:srgbClr val="45547F"/>
                </a:solidFill>
                <a:latin typeface="Aptos" panose="020B0004020202020204" pitchFamily="34" charset="0"/>
              </a:rPr>
              <a:t>Application of the EEG test</a:t>
            </a:r>
            <a:endParaRPr lang="en-GB" sz="2800" b="1" dirty="0">
              <a:solidFill>
                <a:srgbClr val="45547F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55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Obraz zawierający tekst, zrzut ekranu, Czcionka, czarne&#10;&#10;Opis wygenerowany automatycznie">
            <a:extLst>
              <a:ext uri="{FF2B5EF4-FFF2-40B4-BE49-F238E27FC236}">
                <a16:creationId xmlns:a16="http://schemas.microsoft.com/office/drawing/2014/main" id="{E81474CD-64D0-0D4C-F601-8F3285E89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586A7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4" t="29524" r="25125" b="29412"/>
          <a:stretch/>
        </p:blipFill>
        <p:spPr>
          <a:xfrm>
            <a:off x="926145" y="93553"/>
            <a:ext cx="3812414" cy="444447"/>
          </a:xfrm>
          <a:prstGeom prst="rect">
            <a:avLst/>
          </a:prstGeom>
        </p:spPr>
      </p:pic>
      <p:sp>
        <p:nvSpPr>
          <p:cNvPr id="15" name="Tytuł 1">
            <a:extLst>
              <a:ext uri="{FF2B5EF4-FFF2-40B4-BE49-F238E27FC236}">
                <a16:creationId xmlns:a16="http://schemas.microsoft.com/office/drawing/2014/main" id="{58D62A8D-9FB1-1287-916C-CCAB694992A0}"/>
              </a:ext>
            </a:extLst>
          </p:cNvPr>
          <p:cNvSpPr txBox="1">
            <a:spLocks/>
          </p:cNvSpPr>
          <p:nvPr/>
        </p:nvSpPr>
        <p:spPr>
          <a:xfrm>
            <a:off x="5560698" y="32963"/>
            <a:ext cx="6132202" cy="64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Machine learning in EEG microstate analysis: new hope for personalising treatment of mood disorders.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4A592582-69B6-7750-7A79-56EF49A51D19}"/>
              </a:ext>
            </a:extLst>
          </p:cNvPr>
          <p:cNvCxnSpPr>
            <a:cxnSpLocks/>
          </p:cNvCxnSpPr>
          <p:nvPr/>
        </p:nvCxnSpPr>
        <p:spPr>
          <a:xfrm>
            <a:off x="0" y="681368"/>
            <a:ext cx="12192000" cy="0"/>
          </a:xfrm>
          <a:prstGeom prst="line">
            <a:avLst/>
          </a:prstGeom>
          <a:ln w="19050">
            <a:solidFill>
              <a:srgbClr val="849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3BA6F58F-D416-5769-6F39-F5D9EF06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-403"/>
          <a:stretch/>
        </p:blipFill>
        <p:spPr>
          <a:xfrm>
            <a:off x="623074" y="1444614"/>
            <a:ext cx="8230970" cy="4306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pole tekstowe 20">
            <a:extLst>
              <a:ext uri="{FF2B5EF4-FFF2-40B4-BE49-F238E27FC236}">
                <a16:creationId xmlns:a16="http://schemas.microsoft.com/office/drawing/2014/main" id="{EE03E0E4-0B73-58CD-56D6-4096B4C62EDE}"/>
              </a:ext>
            </a:extLst>
          </p:cNvPr>
          <p:cNvSpPr txBox="1"/>
          <p:nvPr/>
        </p:nvSpPr>
        <p:spPr>
          <a:xfrm>
            <a:off x="5873170" y="1556060"/>
            <a:ext cx="28275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solidFill>
                  <a:srgbClr val="45547F"/>
                </a:solidFill>
                <a:latin typeface="Aptos" panose="020B0004020202020204" pitchFamily="34" charset="0"/>
              </a:rPr>
              <a:t>Difficulties in the use of EEG in the treatment of mood disorders</a:t>
            </a:r>
            <a:endParaRPr lang="en-GB" sz="2800" b="1" dirty="0">
              <a:solidFill>
                <a:srgbClr val="45547F"/>
              </a:solidFill>
              <a:latin typeface="Aptos" panose="020B0004020202020204" pitchFamily="34" charset="0"/>
            </a:endParaRPr>
          </a:p>
        </p:txBody>
      </p:sp>
      <p:sp>
        <p:nvSpPr>
          <p:cNvPr id="18" name="Prostokąt: zaokrąglone rogi 17">
            <a:extLst>
              <a:ext uri="{FF2B5EF4-FFF2-40B4-BE49-F238E27FC236}">
                <a16:creationId xmlns:a16="http://schemas.microsoft.com/office/drawing/2014/main" id="{77B72C59-6719-26A2-CC59-E292D7C85870}"/>
              </a:ext>
            </a:extLst>
          </p:cNvPr>
          <p:cNvSpPr/>
          <p:nvPr/>
        </p:nvSpPr>
        <p:spPr>
          <a:xfrm>
            <a:off x="6771671" y="4210559"/>
            <a:ext cx="5008451" cy="1134875"/>
          </a:xfrm>
          <a:prstGeom prst="roundRect">
            <a:avLst>
              <a:gd name="adj" fmla="val 5872"/>
            </a:avLst>
          </a:prstGeom>
          <a:solidFill>
            <a:srgbClr val="DBE0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0AC28B3-0489-CC67-37E6-C21BD286AF4E}"/>
              </a:ext>
            </a:extLst>
          </p:cNvPr>
          <p:cNvSpPr txBox="1"/>
          <p:nvPr/>
        </p:nvSpPr>
        <p:spPr>
          <a:xfrm>
            <a:off x="7078964" y="4330866"/>
            <a:ext cx="439386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600" dirty="0">
                <a:solidFill>
                  <a:srgbClr val="E1060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Greater subtlety of change and heterogeneity of disorder</a:t>
            </a:r>
            <a:endParaRPr lang="pl-PL" sz="2600" dirty="0">
              <a:solidFill>
                <a:srgbClr val="E1060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89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Obraz zawierający tekst, zrzut ekranu, Czcionka, czarne&#10;&#10;Opis wygenerowany automatycznie">
            <a:extLst>
              <a:ext uri="{FF2B5EF4-FFF2-40B4-BE49-F238E27FC236}">
                <a16:creationId xmlns:a16="http://schemas.microsoft.com/office/drawing/2014/main" id="{E81474CD-64D0-0D4C-F601-8F3285E89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586A7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4" t="29524" r="25125" b="29412"/>
          <a:stretch/>
        </p:blipFill>
        <p:spPr>
          <a:xfrm>
            <a:off x="926145" y="93553"/>
            <a:ext cx="3812414" cy="444447"/>
          </a:xfrm>
          <a:prstGeom prst="rect">
            <a:avLst/>
          </a:prstGeom>
        </p:spPr>
      </p:pic>
      <p:sp>
        <p:nvSpPr>
          <p:cNvPr id="15" name="Tytuł 1">
            <a:extLst>
              <a:ext uri="{FF2B5EF4-FFF2-40B4-BE49-F238E27FC236}">
                <a16:creationId xmlns:a16="http://schemas.microsoft.com/office/drawing/2014/main" id="{58D62A8D-9FB1-1287-916C-CCAB694992A0}"/>
              </a:ext>
            </a:extLst>
          </p:cNvPr>
          <p:cNvSpPr txBox="1">
            <a:spLocks/>
          </p:cNvSpPr>
          <p:nvPr/>
        </p:nvSpPr>
        <p:spPr>
          <a:xfrm>
            <a:off x="5560698" y="32963"/>
            <a:ext cx="6132202" cy="64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Machine learning in EEG microstate analysis: new hope for personalising treatment of mood disorders.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4A592582-69B6-7750-7A79-56EF49A51D19}"/>
              </a:ext>
            </a:extLst>
          </p:cNvPr>
          <p:cNvCxnSpPr>
            <a:cxnSpLocks/>
          </p:cNvCxnSpPr>
          <p:nvPr/>
        </p:nvCxnSpPr>
        <p:spPr>
          <a:xfrm>
            <a:off x="0" y="681368"/>
            <a:ext cx="12192000" cy="0"/>
          </a:xfrm>
          <a:prstGeom prst="line">
            <a:avLst/>
          </a:prstGeom>
          <a:ln w="19050">
            <a:solidFill>
              <a:srgbClr val="849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e tekstowe 7">
            <a:extLst>
              <a:ext uri="{FF2B5EF4-FFF2-40B4-BE49-F238E27FC236}">
                <a16:creationId xmlns:a16="http://schemas.microsoft.com/office/drawing/2014/main" id="{0529B0E3-7ECA-80E1-4938-61AEF6EC0B2E}"/>
              </a:ext>
            </a:extLst>
          </p:cNvPr>
          <p:cNvSpPr txBox="1"/>
          <p:nvPr/>
        </p:nvSpPr>
        <p:spPr>
          <a:xfrm>
            <a:off x="1118938" y="989776"/>
            <a:ext cx="95631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45547F"/>
                </a:solidFill>
                <a:latin typeface="Aptos" panose="020B0004020202020204" pitchFamily="34" charset="0"/>
              </a:rPr>
              <a:t>Can AI help identify useful EEG biomarkers for diagnosing and monitoring treatment of depression?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72445363-437F-594A-C0F9-A43811A461A9}"/>
              </a:ext>
            </a:extLst>
          </p:cNvPr>
          <p:cNvSpPr txBox="1"/>
          <p:nvPr/>
        </p:nvSpPr>
        <p:spPr>
          <a:xfrm>
            <a:off x="449176" y="2442186"/>
            <a:ext cx="5530999" cy="1123712"/>
          </a:xfrm>
          <a:prstGeom prst="roundRect">
            <a:avLst>
              <a:gd name="adj" fmla="val 11785"/>
            </a:avLst>
          </a:prstGeom>
          <a:solidFill>
            <a:srgbClr val="DBE0E5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patterns of scalp potential maps recorded with the </a:t>
            </a:r>
            <a:r>
              <a:rPr lang="pl-PL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help of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EEG that change dynamically over time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2BDE7804-CD31-EA7E-C3CD-14EE95A12B2B}"/>
              </a:ext>
            </a:extLst>
          </p:cNvPr>
          <p:cNvSpPr txBox="1"/>
          <p:nvPr/>
        </p:nvSpPr>
        <p:spPr>
          <a:xfrm>
            <a:off x="6576207" y="2973198"/>
            <a:ext cx="5036673" cy="783193"/>
          </a:xfrm>
          <a:prstGeom prst="roundRect">
            <a:avLst/>
          </a:prstGeom>
          <a:solidFill>
            <a:srgbClr val="DBE0E5">
              <a:alpha val="6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pl-PL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ea typeface="Times New Roman" panose="02020603050405020304" pitchFamily="18" charset="0"/>
              </a:rPr>
              <a:t>'</a:t>
            </a:r>
            <a:r>
              <a:rPr lang="pl-PL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elementary</a:t>
            </a:r>
            <a:r>
              <a:rPr lang="pl-PL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 </a:t>
            </a:r>
            <a:r>
              <a:rPr lang="pl-PL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building</a:t>
            </a:r>
            <a:r>
              <a:rPr lang="pl-PL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 </a:t>
            </a:r>
            <a:r>
              <a:rPr lang="pl-PL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atoms</a:t>
            </a:r>
            <a:r>
              <a:rPr lang="pl-PL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ea typeface="Times New Roman" panose="02020603050405020304" pitchFamily="18" charset="0"/>
              </a:rPr>
              <a:t>'</a:t>
            </a:r>
            <a:r>
              <a:rPr lang="pl-PL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of </a:t>
            </a:r>
            <a:r>
              <a:rPr lang="pl-PL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cognitive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 processing 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8BE4FFE2-F784-CDE6-B6DB-EDA8CD7D502F}"/>
              </a:ext>
            </a:extLst>
          </p:cNvPr>
          <p:cNvSpPr txBox="1"/>
          <p:nvPr/>
        </p:nvSpPr>
        <p:spPr>
          <a:xfrm>
            <a:off x="7079746" y="2301023"/>
            <a:ext cx="30941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b="1" dirty="0">
                <a:solidFill>
                  <a:srgbClr val="E10601"/>
                </a:solidFill>
                <a:latin typeface="Aptos" panose="020B0004020202020204" pitchFamily="34" charset="0"/>
              </a:rPr>
              <a:t>EEG microstates</a:t>
            </a:r>
            <a:endParaRPr lang="en-US" sz="2800" b="1" dirty="0">
              <a:solidFill>
                <a:srgbClr val="E10601"/>
              </a:solidFill>
              <a:latin typeface="Aptos" panose="020B0004020202020204" pitchFamily="34" charset="0"/>
            </a:endParaRP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991E576B-58A5-A54D-43BA-217FABBCBD9D}"/>
              </a:ext>
            </a:extLst>
          </p:cNvPr>
          <p:cNvSpPr txBox="1"/>
          <p:nvPr/>
        </p:nvSpPr>
        <p:spPr>
          <a:xfrm>
            <a:off x="2341106" y="3946884"/>
            <a:ext cx="6285693" cy="783193"/>
          </a:xfrm>
          <a:prstGeom prst="roundRect">
            <a:avLst/>
          </a:prstGeom>
          <a:solidFill>
            <a:srgbClr val="DBE0E5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changes in EEG microstates likely result from brain network disruptions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36" name="Obraz 35" descr="Obraz zawierający szkic, rysowanie, Sztuka dziecięca, sztuka&#10;&#10;Opis wygenerowany automatycznie">
            <a:extLst>
              <a:ext uri="{FF2B5EF4-FFF2-40B4-BE49-F238E27FC236}">
                <a16:creationId xmlns:a16="http://schemas.microsoft.com/office/drawing/2014/main" id="{F7150106-EAFD-78B5-0FFB-435850D95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0328"/>
            <a:ext cx="12192000" cy="1634671"/>
          </a:xfrm>
          <a:prstGeom prst="rect">
            <a:avLst/>
          </a:prstGeom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774444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F31769EA-8B4A-41E7-602C-2DDFF99906DC}"/>
              </a:ext>
            </a:extLst>
          </p:cNvPr>
          <p:cNvSpPr txBox="1"/>
          <p:nvPr/>
        </p:nvSpPr>
        <p:spPr>
          <a:xfrm>
            <a:off x="224608" y="1206781"/>
            <a:ext cx="3744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400" b="1" dirty="0">
                <a:solidFill>
                  <a:srgbClr val="45547F"/>
                </a:solidFill>
                <a:latin typeface="Aptos" panose="020B0004020202020204" pitchFamily="34" charset="0"/>
              </a:rPr>
              <a:t>H</a:t>
            </a:r>
            <a:r>
              <a:rPr lang="en-US" sz="2400" b="1" dirty="0">
                <a:solidFill>
                  <a:srgbClr val="45547F"/>
                </a:solidFill>
                <a:latin typeface="Aptos" panose="020B0004020202020204" pitchFamily="34" charset="0"/>
              </a:rPr>
              <a:t>ow the algorithm works</a:t>
            </a:r>
            <a:r>
              <a:rPr lang="pl-PL" sz="2400" b="1" dirty="0">
                <a:solidFill>
                  <a:srgbClr val="45547F"/>
                </a:solidFill>
                <a:latin typeface="Aptos" panose="020B0004020202020204" pitchFamily="34" charset="0"/>
              </a:rPr>
              <a:t>:</a:t>
            </a:r>
            <a:endParaRPr lang="en-US" sz="2400" b="1" dirty="0">
              <a:solidFill>
                <a:srgbClr val="45547F"/>
              </a:solidFill>
              <a:latin typeface="Aptos" panose="020B0004020202020204" pitchFamily="34" charset="0"/>
            </a:endParaRP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52022514-092C-541E-0B34-2D24E13F7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"/>
                    </a14:imgEffect>
                  </a14:imgLayer>
                </a14:imgProps>
              </a:ext>
            </a:extLst>
          </a:blip>
          <a:srcRect l="18541" t="6753" r="19151" b="9302"/>
          <a:stretch/>
        </p:blipFill>
        <p:spPr>
          <a:xfrm>
            <a:off x="162888" y="1870209"/>
            <a:ext cx="3922759" cy="2962248"/>
          </a:xfrm>
          <a:prstGeom prst="rect">
            <a:avLst/>
          </a:prstGeom>
          <a:effectLst>
            <a:softEdge rad="63500"/>
          </a:effectLst>
        </p:spPr>
      </p:pic>
      <p:graphicFrame>
        <p:nvGraphicFramePr>
          <p:cNvPr id="19" name="pole tekstowe 8">
            <a:extLst>
              <a:ext uri="{FF2B5EF4-FFF2-40B4-BE49-F238E27FC236}">
                <a16:creationId xmlns:a16="http://schemas.microsoft.com/office/drawing/2014/main" id="{901CB428-31E0-2F62-4371-CCB5AEF1D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2053056"/>
              </p:ext>
            </p:extLst>
          </p:nvPr>
        </p:nvGraphicFramePr>
        <p:xfrm>
          <a:off x="4246232" y="1327290"/>
          <a:ext cx="7686705" cy="3575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" name="Obraz 17" descr="Obraz zawierający szkic, rysowanie, Sztuka dziecięca, sztuka&#10;&#10;Opis wygenerowany automatycznie">
            <a:extLst>
              <a:ext uri="{FF2B5EF4-FFF2-40B4-BE49-F238E27FC236}">
                <a16:creationId xmlns:a16="http://schemas.microsoft.com/office/drawing/2014/main" id="{8D687823-E317-5DE9-22A6-13A43EDBA4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5983"/>
            <a:ext cx="12192000" cy="1634671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23" name="Obraz 22" descr="Obraz zawierający tekst, zrzut ekranu, Czcionka, czarne&#10;&#10;Opis wygenerowany automatycznie">
            <a:extLst>
              <a:ext uri="{FF2B5EF4-FFF2-40B4-BE49-F238E27FC236}">
                <a16:creationId xmlns:a16="http://schemas.microsoft.com/office/drawing/2014/main" id="{8F6ADFBC-EFD1-3D06-D0E1-5A837C61E7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8496A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4" t="29524" r="25125" b="29412"/>
          <a:stretch/>
        </p:blipFill>
        <p:spPr>
          <a:xfrm>
            <a:off x="926145" y="93553"/>
            <a:ext cx="3812414" cy="444447"/>
          </a:xfrm>
          <a:prstGeom prst="rect">
            <a:avLst/>
          </a:prstGeom>
        </p:spPr>
      </p:pic>
      <p:sp>
        <p:nvSpPr>
          <p:cNvPr id="24" name="Tytuł 1">
            <a:extLst>
              <a:ext uri="{FF2B5EF4-FFF2-40B4-BE49-F238E27FC236}">
                <a16:creationId xmlns:a16="http://schemas.microsoft.com/office/drawing/2014/main" id="{F843C672-0F31-6129-ECEC-C65F84039F6F}"/>
              </a:ext>
            </a:extLst>
          </p:cNvPr>
          <p:cNvSpPr txBox="1">
            <a:spLocks/>
          </p:cNvSpPr>
          <p:nvPr/>
        </p:nvSpPr>
        <p:spPr>
          <a:xfrm>
            <a:off x="5560698" y="32963"/>
            <a:ext cx="6132202" cy="64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Machine learning in EEG microstate analysis: new hope for personalising treatment of mood disorders.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931D01E6-9979-AA35-6E67-0BF70C046778}"/>
              </a:ext>
            </a:extLst>
          </p:cNvPr>
          <p:cNvCxnSpPr>
            <a:cxnSpLocks/>
          </p:cNvCxnSpPr>
          <p:nvPr/>
        </p:nvCxnSpPr>
        <p:spPr>
          <a:xfrm>
            <a:off x="0" y="681368"/>
            <a:ext cx="12192000" cy="0"/>
          </a:xfrm>
          <a:prstGeom prst="line">
            <a:avLst/>
          </a:prstGeom>
          <a:ln w="19050">
            <a:solidFill>
              <a:srgbClr val="849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754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F31769EA-8B4A-41E7-602C-2DDFF99906DC}"/>
              </a:ext>
            </a:extLst>
          </p:cNvPr>
          <p:cNvSpPr txBox="1"/>
          <p:nvPr/>
        </p:nvSpPr>
        <p:spPr>
          <a:xfrm>
            <a:off x="8167157" y="2495669"/>
            <a:ext cx="3768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5547F"/>
                </a:solidFill>
                <a:latin typeface="Aptos" panose="020B0004020202020204" pitchFamily="34" charset="0"/>
              </a:rPr>
              <a:t>Parameters derived from time series analysis of microstates</a:t>
            </a:r>
          </a:p>
        </p:txBody>
      </p:sp>
      <p:graphicFrame>
        <p:nvGraphicFramePr>
          <p:cNvPr id="19" name="pole tekstowe 8">
            <a:extLst>
              <a:ext uri="{FF2B5EF4-FFF2-40B4-BE49-F238E27FC236}">
                <a16:creationId xmlns:a16="http://schemas.microsoft.com/office/drawing/2014/main" id="{901CB428-31E0-2F62-4371-CCB5AEF1D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6872703"/>
              </p:ext>
            </p:extLst>
          </p:nvPr>
        </p:nvGraphicFramePr>
        <p:xfrm>
          <a:off x="464964" y="1271643"/>
          <a:ext cx="7138048" cy="3575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Obraz 17" descr="Obraz zawierający szkic, rysowanie, Sztuka dziecięca, sztuka&#10;&#10;Opis wygenerowany automatycznie">
            <a:extLst>
              <a:ext uri="{FF2B5EF4-FFF2-40B4-BE49-F238E27FC236}">
                <a16:creationId xmlns:a16="http://schemas.microsoft.com/office/drawing/2014/main" id="{8D687823-E317-5DE9-22A6-13A43EDBA4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5983"/>
            <a:ext cx="12192000" cy="1634671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23" name="Obraz 22" descr="Obraz zawierający tekst, zrzut ekranu, Czcionka, czarne&#10;&#10;Opis wygenerowany automatycznie">
            <a:extLst>
              <a:ext uri="{FF2B5EF4-FFF2-40B4-BE49-F238E27FC236}">
                <a16:creationId xmlns:a16="http://schemas.microsoft.com/office/drawing/2014/main" id="{8F6ADFBC-EFD1-3D06-D0E1-5A837C61E79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8496A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4" t="29524" r="25125" b="29412"/>
          <a:stretch/>
        </p:blipFill>
        <p:spPr>
          <a:xfrm>
            <a:off x="926145" y="93553"/>
            <a:ext cx="3812414" cy="444447"/>
          </a:xfrm>
          <a:prstGeom prst="rect">
            <a:avLst/>
          </a:prstGeom>
        </p:spPr>
      </p:pic>
      <p:sp>
        <p:nvSpPr>
          <p:cNvPr id="24" name="Tytuł 1">
            <a:extLst>
              <a:ext uri="{FF2B5EF4-FFF2-40B4-BE49-F238E27FC236}">
                <a16:creationId xmlns:a16="http://schemas.microsoft.com/office/drawing/2014/main" id="{F843C672-0F31-6129-ECEC-C65F84039F6F}"/>
              </a:ext>
            </a:extLst>
          </p:cNvPr>
          <p:cNvSpPr txBox="1">
            <a:spLocks/>
          </p:cNvSpPr>
          <p:nvPr/>
        </p:nvSpPr>
        <p:spPr>
          <a:xfrm>
            <a:off x="5560698" y="32963"/>
            <a:ext cx="6132202" cy="64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Machine learning in EEG microstate analysis: new hope for personalising treatment of mood disorders.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931D01E6-9979-AA35-6E67-0BF70C046778}"/>
              </a:ext>
            </a:extLst>
          </p:cNvPr>
          <p:cNvCxnSpPr>
            <a:cxnSpLocks/>
          </p:cNvCxnSpPr>
          <p:nvPr/>
        </p:nvCxnSpPr>
        <p:spPr>
          <a:xfrm>
            <a:off x="0" y="681368"/>
            <a:ext cx="12192000" cy="0"/>
          </a:xfrm>
          <a:prstGeom prst="line">
            <a:avLst/>
          </a:prstGeom>
          <a:ln w="19050">
            <a:solidFill>
              <a:srgbClr val="849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Nawias klamrowy zamykający 1">
            <a:extLst>
              <a:ext uri="{FF2B5EF4-FFF2-40B4-BE49-F238E27FC236}">
                <a16:creationId xmlns:a16="http://schemas.microsoft.com/office/drawing/2014/main" id="{7E687414-371D-746C-C261-8DD9E79E4EE7}"/>
              </a:ext>
            </a:extLst>
          </p:cNvPr>
          <p:cNvSpPr/>
          <p:nvPr/>
        </p:nvSpPr>
        <p:spPr>
          <a:xfrm>
            <a:off x="7613720" y="1137203"/>
            <a:ext cx="438912" cy="3873709"/>
          </a:xfrm>
          <a:prstGeom prst="rightBrace">
            <a:avLst>
              <a:gd name="adj1" fmla="val 39912"/>
              <a:gd name="adj2" fmla="val 50000"/>
            </a:avLst>
          </a:prstGeom>
          <a:ln w="28575">
            <a:solidFill>
              <a:srgbClr val="849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5629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F31769EA-8B4A-41E7-602C-2DDFF99906DC}"/>
              </a:ext>
            </a:extLst>
          </p:cNvPr>
          <p:cNvSpPr txBox="1"/>
          <p:nvPr/>
        </p:nvSpPr>
        <p:spPr>
          <a:xfrm>
            <a:off x="313345" y="989473"/>
            <a:ext cx="3607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400" b="1" dirty="0" err="1">
                <a:solidFill>
                  <a:srgbClr val="45547F"/>
                </a:solidFill>
                <a:latin typeface="Aptos" panose="020B0004020202020204" pitchFamily="34" charset="0"/>
              </a:rPr>
              <a:t>Current</a:t>
            </a:r>
            <a:r>
              <a:rPr lang="pl-PL" sz="2400" b="1" dirty="0">
                <a:solidFill>
                  <a:srgbClr val="45547F"/>
                </a:solidFill>
                <a:latin typeface="Aptos" panose="020B0004020202020204" pitchFamily="34" charset="0"/>
              </a:rPr>
              <a:t> </a:t>
            </a:r>
            <a:r>
              <a:rPr lang="pl-PL" sz="2400" b="1" dirty="0" err="1">
                <a:solidFill>
                  <a:srgbClr val="45547F"/>
                </a:solidFill>
                <a:latin typeface="Aptos" panose="020B0004020202020204" pitchFamily="34" charset="0"/>
              </a:rPr>
              <a:t>research</a:t>
            </a:r>
            <a:r>
              <a:rPr lang="pl-PL" sz="2400" b="1" dirty="0">
                <a:solidFill>
                  <a:srgbClr val="45547F"/>
                </a:solidFill>
                <a:latin typeface="Aptos" panose="020B0004020202020204" pitchFamily="34" charset="0"/>
              </a:rPr>
              <a:t> </a:t>
            </a:r>
            <a:r>
              <a:rPr lang="pl-PL" sz="2400" b="1" dirty="0" err="1">
                <a:solidFill>
                  <a:srgbClr val="45547F"/>
                </a:solidFill>
                <a:latin typeface="Aptos" panose="020B0004020202020204" pitchFamily="34" charset="0"/>
              </a:rPr>
              <a:t>results</a:t>
            </a:r>
            <a:endParaRPr lang="en-US" sz="2400" b="1" dirty="0">
              <a:solidFill>
                <a:srgbClr val="45547F"/>
              </a:solidFill>
              <a:latin typeface="Aptos" panose="020B0004020202020204" pitchFamily="34" charset="0"/>
            </a:endParaRPr>
          </a:p>
        </p:txBody>
      </p:sp>
      <p:pic>
        <p:nvPicPr>
          <p:cNvPr id="18" name="Obraz 17" descr="Obraz zawierający szkic, rysowanie, Sztuka dziecięca, sztuka&#10;&#10;Opis wygenerowany automatycznie">
            <a:extLst>
              <a:ext uri="{FF2B5EF4-FFF2-40B4-BE49-F238E27FC236}">
                <a16:creationId xmlns:a16="http://schemas.microsoft.com/office/drawing/2014/main" id="{8D687823-E317-5DE9-22A6-13A43EDBA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5983"/>
            <a:ext cx="12192000" cy="1634671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23" name="Obraz 22" descr="Obraz zawierający tekst, zrzut ekranu, Czcionka, czarne&#10;&#10;Opis wygenerowany automatycznie">
            <a:extLst>
              <a:ext uri="{FF2B5EF4-FFF2-40B4-BE49-F238E27FC236}">
                <a16:creationId xmlns:a16="http://schemas.microsoft.com/office/drawing/2014/main" id="{8F6ADFBC-EFD1-3D06-D0E1-5A837C61E7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8496A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4" t="29524" r="25125" b="29412"/>
          <a:stretch/>
        </p:blipFill>
        <p:spPr>
          <a:xfrm>
            <a:off x="926145" y="93553"/>
            <a:ext cx="3812414" cy="444447"/>
          </a:xfrm>
          <a:prstGeom prst="rect">
            <a:avLst/>
          </a:prstGeom>
        </p:spPr>
      </p:pic>
      <p:sp>
        <p:nvSpPr>
          <p:cNvPr id="24" name="Tytuł 1">
            <a:extLst>
              <a:ext uri="{FF2B5EF4-FFF2-40B4-BE49-F238E27FC236}">
                <a16:creationId xmlns:a16="http://schemas.microsoft.com/office/drawing/2014/main" id="{F843C672-0F31-6129-ECEC-C65F84039F6F}"/>
              </a:ext>
            </a:extLst>
          </p:cNvPr>
          <p:cNvSpPr txBox="1">
            <a:spLocks/>
          </p:cNvSpPr>
          <p:nvPr/>
        </p:nvSpPr>
        <p:spPr>
          <a:xfrm>
            <a:off x="5560698" y="32963"/>
            <a:ext cx="6132202" cy="6419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Machine learning in EEG microstate analysis: new hope for personalising treatment of mood disorders.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931D01E6-9979-AA35-6E67-0BF70C046778}"/>
              </a:ext>
            </a:extLst>
          </p:cNvPr>
          <p:cNvCxnSpPr>
            <a:cxnSpLocks/>
          </p:cNvCxnSpPr>
          <p:nvPr/>
        </p:nvCxnSpPr>
        <p:spPr>
          <a:xfrm>
            <a:off x="0" y="681368"/>
            <a:ext cx="12192000" cy="0"/>
          </a:xfrm>
          <a:prstGeom prst="line">
            <a:avLst/>
          </a:prstGeom>
          <a:ln w="19050">
            <a:solidFill>
              <a:srgbClr val="849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82E52A1-0492-7F9A-7463-5DB0CE4A760E}"/>
              </a:ext>
            </a:extLst>
          </p:cNvPr>
          <p:cNvSpPr txBox="1"/>
          <p:nvPr/>
        </p:nvSpPr>
        <p:spPr>
          <a:xfrm>
            <a:off x="2135236" y="1667803"/>
            <a:ext cx="7153101" cy="78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</a:pPr>
            <a:r>
              <a:rPr lang="pl-PL" sz="2000" dirty="0">
                <a:solidFill>
                  <a:srgbClr val="424242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</a:t>
            </a:r>
            <a:r>
              <a:rPr lang="en-US" sz="2000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he relationship of microstates to specific mental processes has been demonstrated.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3B1D196-7473-0C81-6A4B-720663106C16}"/>
              </a:ext>
            </a:extLst>
          </p:cNvPr>
          <p:cNvSpPr txBox="1"/>
          <p:nvPr/>
        </p:nvSpPr>
        <p:spPr>
          <a:xfrm>
            <a:off x="535036" y="2868613"/>
            <a:ext cx="4818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0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dentification of anatomical locations of microstate sources</a:t>
            </a:r>
            <a:endParaRPr lang="pl-PL" sz="20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4CD010D-5036-7A1D-57CF-938C46524C3F}"/>
              </a:ext>
            </a:extLst>
          </p:cNvPr>
          <p:cNvSpPr txBox="1"/>
          <p:nvPr/>
        </p:nvSpPr>
        <p:spPr>
          <a:xfrm>
            <a:off x="1225296" y="4042284"/>
            <a:ext cx="5036170" cy="78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 dirty="0" err="1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Characterisation</a:t>
            </a:r>
            <a:r>
              <a:rPr lang="en-US" sz="2000" dirty="0">
                <a:solidFill>
                  <a:srgbClr val="42424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of potential biomarkers for neuropsychiatric diseases has begun.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BDA4E522-0F60-D264-3946-D0EF299B5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344" y="2371777"/>
            <a:ext cx="4818888" cy="2409444"/>
          </a:xfrm>
          <a:prstGeom prst="roundRect">
            <a:avLst>
              <a:gd name="adj" fmla="val 5875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514977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</TotalTime>
  <Words>675</Words>
  <Application>Microsoft Office PowerPoint</Application>
  <PresentationFormat>Panoramiczny</PresentationFormat>
  <Paragraphs>68</Paragraphs>
  <Slides>11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6" baseType="lpstr">
      <vt:lpstr>Aptos</vt:lpstr>
      <vt:lpstr>Arial</vt:lpstr>
      <vt:lpstr>Avenir Next LT Pro</vt:lpstr>
      <vt:lpstr>Avenir Next LT Pro Light</vt:lpstr>
      <vt:lpstr>EncaseVTI</vt:lpstr>
      <vt:lpstr>Machine learning in EEG microstate analysis: new hope for personalising treatment of mood disorders.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Krzysztof Pietruczuk</dc:creator>
  <cp:lastModifiedBy>Krzysztof Pietruczuk</cp:lastModifiedBy>
  <cp:revision>55</cp:revision>
  <dcterms:created xsi:type="dcterms:W3CDTF">2024-08-31T11:44:08Z</dcterms:created>
  <dcterms:modified xsi:type="dcterms:W3CDTF">2024-10-23T06:15:53Z</dcterms:modified>
</cp:coreProperties>
</file>